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76" r:id="rId3"/>
    <p:sldId id="266" r:id="rId4"/>
    <p:sldId id="277" r:id="rId5"/>
    <p:sldId id="262" r:id="rId6"/>
    <p:sldId id="283" r:id="rId7"/>
    <p:sldId id="301" r:id="rId8"/>
    <p:sldId id="259" r:id="rId9"/>
    <p:sldId id="269" r:id="rId10"/>
    <p:sldId id="270" r:id="rId11"/>
    <p:sldId id="271" r:id="rId12"/>
    <p:sldId id="273" r:id="rId13"/>
    <p:sldId id="274" r:id="rId14"/>
    <p:sldId id="287" r:id="rId15"/>
    <p:sldId id="288" r:id="rId16"/>
    <p:sldId id="295" r:id="rId17"/>
    <p:sldId id="296" r:id="rId18"/>
    <p:sldId id="297" r:id="rId19"/>
    <p:sldId id="298" r:id="rId20"/>
    <p:sldId id="299" r:id="rId21"/>
    <p:sldId id="300" r:id="rId22"/>
    <p:sldId id="286" r:id="rId23"/>
    <p:sldId id="275" r:id="rId24"/>
    <p:sldId id="264" r:id="rId25"/>
    <p:sldId id="263"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urocities Projects Inter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E80"/>
    <a:srgbClr val="33CC33"/>
    <a:srgbClr val="008893"/>
    <a:srgbClr val="91D4F2"/>
    <a:srgbClr val="95C152"/>
    <a:srgbClr val="A8BBC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5239" autoAdjust="0"/>
  </p:normalViewPr>
  <p:slideViewPr>
    <p:cSldViewPr>
      <p:cViewPr>
        <p:scale>
          <a:sx n="100" d="100"/>
          <a:sy n="100" d="100"/>
        </p:scale>
        <p:origin x="-228" y="-30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199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E3F7F2-1385-4637-ABBB-FD2170BFD097}" type="doc">
      <dgm:prSet loTypeId="urn:microsoft.com/office/officeart/2005/8/layout/radial5" loCatId="cycle" qsTypeId="urn:microsoft.com/office/officeart/2005/8/quickstyle/simple1#1" qsCatId="simple" csTypeId="urn:microsoft.com/office/officeart/2005/8/colors/accent3_2" csCatId="accent3" phldr="1"/>
      <dgm:spPr/>
      <dgm:t>
        <a:bodyPr/>
        <a:lstStyle/>
        <a:p>
          <a:endParaRPr lang="en-GB"/>
        </a:p>
      </dgm:t>
    </dgm:pt>
    <dgm:pt modelId="{1D5869AB-9592-40D2-BE8D-09B7AB070F68}">
      <dgm:prSet phldrT="[Text]">
        <dgm:style>
          <a:lnRef idx="0">
            <a:schemeClr val="accent1"/>
          </a:lnRef>
          <a:fillRef idx="3">
            <a:schemeClr val="accent1"/>
          </a:fillRef>
          <a:effectRef idx="3">
            <a:schemeClr val="accent1"/>
          </a:effectRef>
          <a:fontRef idx="minor">
            <a:schemeClr val="lt1"/>
          </a:fontRef>
        </dgm:style>
      </dgm:prSet>
      <dgm:spPr/>
      <dgm:t>
        <a:bodyPr/>
        <a:lstStyle/>
        <a:p>
          <a:r>
            <a:rPr lang="en-GB" b="1" dirty="0" smtClean="0"/>
            <a:t>Tackling Urban Road Congestion</a:t>
          </a:r>
          <a:endParaRPr lang="en-GB" b="1" dirty="0"/>
        </a:p>
      </dgm:t>
    </dgm:pt>
    <dgm:pt modelId="{EA272BC6-4735-420C-9DB4-4C2036D2365A}" type="parTrans" cxnId="{BFBE4370-A452-467B-98B7-7DC1F405127B}">
      <dgm:prSet/>
      <dgm:spPr/>
      <dgm:t>
        <a:bodyPr/>
        <a:lstStyle/>
        <a:p>
          <a:endParaRPr lang="en-GB"/>
        </a:p>
      </dgm:t>
    </dgm:pt>
    <dgm:pt modelId="{EDC09F2F-A8A8-41D1-A4C5-558F4F709A27}" type="sibTrans" cxnId="{BFBE4370-A452-467B-98B7-7DC1F405127B}">
      <dgm:prSet/>
      <dgm:spPr/>
      <dgm:t>
        <a:bodyPr/>
        <a:lstStyle/>
        <a:p>
          <a:endParaRPr lang="en-GB"/>
        </a:p>
      </dgm:t>
    </dgm:pt>
    <dgm:pt modelId="{BA14A6C6-550D-450C-A470-D0BB5AEA2229}">
      <dgm:prSet phldrT="[Text]" custT="1">
        <dgm:style>
          <a:lnRef idx="3">
            <a:schemeClr val="lt1"/>
          </a:lnRef>
          <a:fillRef idx="1">
            <a:schemeClr val="accent3"/>
          </a:fillRef>
          <a:effectRef idx="1">
            <a:schemeClr val="accent3"/>
          </a:effectRef>
          <a:fontRef idx="minor">
            <a:schemeClr val="lt1"/>
          </a:fontRef>
        </dgm:style>
      </dgm:prSet>
      <dgm:spPr/>
      <dgm:t>
        <a:bodyPr/>
        <a:lstStyle/>
        <a:p>
          <a:r>
            <a:rPr lang="en-GB" sz="1800" b="1" dirty="0" smtClean="0">
              <a:solidFill>
                <a:schemeClr val="tx1"/>
              </a:solidFill>
            </a:rPr>
            <a:t>Develop</a:t>
          </a:r>
          <a:r>
            <a:rPr lang="en-GB" sz="1800" dirty="0" smtClean="0">
              <a:solidFill>
                <a:schemeClr val="tx1"/>
              </a:solidFill>
            </a:rPr>
            <a:t> concrete guidance for cities</a:t>
          </a:r>
          <a:endParaRPr lang="en-GB" sz="1800" dirty="0">
            <a:solidFill>
              <a:schemeClr val="tx1"/>
            </a:solidFill>
          </a:endParaRPr>
        </a:p>
      </dgm:t>
    </dgm:pt>
    <dgm:pt modelId="{F262A9CB-D97A-49D1-847D-20BA5C1A067D}" type="parTrans" cxnId="{C4C70F87-E9BF-4B23-89F0-FC23AECAD52A}">
      <dgm:prSet>
        <dgm:style>
          <a:lnRef idx="0">
            <a:schemeClr val="accent1"/>
          </a:lnRef>
          <a:fillRef idx="3">
            <a:schemeClr val="accent1"/>
          </a:fillRef>
          <a:effectRef idx="3">
            <a:schemeClr val="accent1"/>
          </a:effectRef>
          <a:fontRef idx="minor">
            <a:schemeClr val="lt1"/>
          </a:fontRef>
        </dgm:style>
      </dgm:prSet>
      <dgm:spPr/>
      <dgm:t>
        <a:bodyPr/>
        <a:lstStyle/>
        <a:p>
          <a:endParaRPr lang="en-GB"/>
        </a:p>
      </dgm:t>
    </dgm:pt>
    <dgm:pt modelId="{73CA1B24-BB89-4255-A605-5882DB3A4676}" type="sibTrans" cxnId="{C4C70F87-E9BF-4B23-89F0-FC23AECAD52A}">
      <dgm:prSet/>
      <dgm:spPr/>
      <dgm:t>
        <a:bodyPr/>
        <a:lstStyle/>
        <a:p>
          <a:endParaRPr lang="en-GB"/>
        </a:p>
      </dgm:t>
    </dgm:pt>
    <dgm:pt modelId="{17A3B3B2-6C3B-438B-98F1-7A2BD2C3A01E}">
      <dgm:prSet phldrT="[Text]" custT="1">
        <dgm:style>
          <a:lnRef idx="3">
            <a:schemeClr val="lt1"/>
          </a:lnRef>
          <a:fillRef idx="1">
            <a:schemeClr val="accent3"/>
          </a:fillRef>
          <a:effectRef idx="1">
            <a:schemeClr val="accent3"/>
          </a:effectRef>
          <a:fontRef idx="minor">
            <a:schemeClr val="lt1"/>
          </a:fontRef>
        </dgm:style>
      </dgm:prSet>
      <dgm:spPr/>
      <dgm:t>
        <a:bodyPr/>
        <a:lstStyle/>
        <a:p>
          <a:r>
            <a:rPr lang="en-GB" sz="1800" b="1" dirty="0" smtClean="0">
              <a:solidFill>
                <a:schemeClr val="tx1"/>
              </a:solidFill>
            </a:rPr>
            <a:t>Address</a:t>
          </a:r>
          <a:r>
            <a:rPr lang="en-GB" sz="1800" dirty="0" smtClean="0">
              <a:solidFill>
                <a:schemeClr val="tx1"/>
              </a:solidFill>
            </a:rPr>
            <a:t> the challenge of ‘mobility densification’</a:t>
          </a:r>
          <a:endParaRPr lang="en-GB" sz="1800" dirty="0">
            <a:solidFill>
              <a:schemeClr val="tx1"/>
            </a:solidFill>
          </a:endParaRPr>
        </a:p>
      </dgm:t>
    </dgm:pt>
    <dgm:pt modelId="{C1E4AB73-A4B8-4D28-B9D8-3B87A3C4CC3D}" type="parTrans" cxnId="{1029F483-CF72-4DED-8D7A-3226D4A64D85}">
      <dgm:prSet>
        <dgm:style>
          <a:lnRef idx="0">
            <a:schemeClr val="accent1"/>
          </a:lnRef>
          <a:fillRef idx="3">
            <a:schemeClr val="accent1"/>
          </a:fillRef>
          <a:effectRef idx="3">
            <a:schemeClr val="accent1"/>
          </a:effectRef>
          <a:fontRef idx="minor">
            <a:schemeClr val="lt1"/>
          </a:fontRef>
        </dgm:style>
      </dgm:prSet>
      <dgm:spPr/>
      <dgm:t>
        <a:bodyPr/>
        <a:lstStyle/>
        <a:p>
          <a:endParaRPr lang="en-GB"/>
        </a:p>
      </dgm:t>
    </dgm:pt>
    <dgm:pt modelId="{E8AF6907-D99B-4FA5-A625-CFBFE5469E05}" type="sibTrans" cxnId="{1029F483-CF72-4DED-8D7A-3226D4A64D85}">
      <dgm:prSet/>
      <dgm:spPr/>
      <dgm:t>
        <a:bodyPr/>
        <a:lstStyle/>
        <a:p>
          <a:endParaRPr lang="en-GB"/>
        </a:p>
      </dgm:t>
    </dgm:pt>
    <dgm:pt modelId="{8418C2F8-8B66-49AD-AA00-1F23E6BF6C62}">
      <dgm:prSet phldrT="[Text]" custT="1">
        <dgm:style>
          <a:lnRef idx="3">
            <a:schemeClr val="lt1"/>
          </a:lnRef>
          <a:fillRef idx="1">
            <a:schemeClr val="accent3"/>
          </a:fillRef>
          <a:effectRef idx="1">
            <a:schemeClr val="accent3"/>
          </a:effectRef>
          <a:fontRef idx="minor">
            <a:schemeClr val="lt1"/>
          </a:fontRef>
        </dgm:style>
      </dgm:prSet>
      <dgm:spPr/>
      <dgm:t>
        <a:bodyPr/>
        <a:lstStyle/>
        <a:p>
          <a:r>
            <a:rPr lang="en-GB" sz="1800" b="1" dirty="0" smtClean="0">
              <a:solidFill>
                <a:schemeClr val="tx1"/>
              </a:solidFill>
            </a:rPr>
            <a:t>Produce</a:t>
          </a:r>
          <a:r>
            <a:rPr lang="en-GB" sz="1800" dirty="0" smtClean="0">
              <a:solidFill>
                <a:schemeClr val="tx1"/>
              </a:solidFill>
            </a:rPr>
            <a:t> knowledge transfer and exploitation material </a:t>
          </a:r>
          <a:endParaRPr lang="en-GB" sz="1800" dirty="0">
            <a:solidFill>
              <a:schemeClr val="tx1"/>
            </a:solidFill>
          </a:endParaRPr>
        </a:p>
      </dgm:t>
    </dgm:pt>
    <dgm:pt modelId="{2CB7F8B7-DB03-4C75-B1C9-52D277E4D477}" type="parTrans" cxnId="{B772D9A0-298C-489A-A0E9-CB0BB8A2BDC8}">
      <dgm:prSet>
        <dgm:style>
          <a:lnRef idx="0">
            <a:schemeClr val="accent1"/>
          </a:lnRef>
          <a:fillRef idx="3">
            <a:schemeClr val="accent1"/>
          </a:fillRef>
          <a:effectRef idx="3">
            <a:schemeClr val="accent1"/>
          </a:effectRef>
          <a:fontRef idx="minor">
            <a:schemeClr val="lt1"/>
          </a:fontRef>
        </dgm:style>
      </dgm:prSet>
      <dgm:spPr/>
      <dgm:t>
        <a:bodyPr/>
        <a:lstStyle/>
        <a:p>
          <a:endParaRPr lang="en-GB"/>
        </a:p>
      </dgm:t>
    </dgm:pt>
    <dgm:pt modelId="{7451EEBD-EEBA-4D28-BFFA-0FFA79E12843}" type="sibTrans" cxnId="{B772D9A0-298C-489A-A0E9-CB0BB8A2BDC8}">
      <dgm:prSet/>
      <dgm:spPr/>
      <dgm:t>
        <a:bodyPr/>
        <a:lstStyle/>
        <a:p>
          <a:endParaRPr lang="en-GB"/>
        </a:p>
      </dgm:t>
    </dgm:pt>
    <dgm:pt modelId="{6CDA4A8D-29E6-4269-B25B-48727DB85768}">
      <dgm:prSet custT="1">
        <dgm:style>
          <a:lnRef idx="3">
            <a:schemeClr val="lt1"/>
          </a:lnRef>
          <a:fillRef idx="1">
            <a:schemeClr val="accent3"/>
          </a:fillRef>
          <a:effectRef idx="1">
            <a:schemeClr val="accent3"/>
          </a:effectRef>
          <a:fontRef idx="minor">
            <a:schemeClr val="lt1"/>
          </a:fontRef>
        </dgm:style>
      </dgm:prSet>
      <dgm:spPr/>
      <dgm:t>
        <a:bodyPr/>
        <a:lstStyle/>
        <a:p>
          <a:r>
            <a:rPr lang="en-GB" sz="1800" b="1" dirty="0" smtClean="0">
              <a:solidFill>
                <a:schemeClr val="tx1"/>
              </a:solidFill>
            </a:rPr>
            <a:t>Investigate</a:t>
          </a:r>
          <a:r>
            <a:rPr lang="en-GB" sz="1800" dirty="0" smtClean="0">
              <a:solidFill>
                <a:schemeClr val="tx1"/>
              </a:solidFill>
            </a:rPr>
            <a:t> nature and causes of urban road congestion </a:t>
          </a:r>
          <a:endParaRPr lang="en-GB" sz="1800" dirty="0">
            <a:solidFill>
              <a:schemeClr val="tx1"/>
            </a:solidFill>
          </a:endParaRPr>
        </a:p>
      </dgm:t>
    </dgm:pt>
    <dgm:pt modelId="{C40B61A1-095E-4F47-ADFD-08372721B873}" type="parTrans" cxnId="{7445E0CE-1765-40BB-931B-FB784BAA38C0}">
      <dgm:prSet>
        <dgm:style>
          <a:lnRef idx="0">
            <a:schemeClr val="accent1"/>
          </a:lnRef>
          <a:fillRef idx="3">
            <a:schemeClr val="accent1"/>
          </a:fillRef>
          <a:effectRef idx="3">
            <a:schemeClr val="accent1"/>
          </a:effectRef>
          <a:fontRef idx="minor">
            <a:schemeClr val="lt1"/>
          </a:fontRef>
        </dgm:style>
      </dgm:prSet>
      <dgm:spPr/>
      <dgm:t>
        <a:bodyPr/>
        <a:lstStyle/>
        <a:p>
          <a:endParaRPr lang="en-GB"/>
        </a:p>
      </dgm:t>
    </dgm:pt>
    <dgm:pt modelId="{72BAFFA3-9742-4738-9B01-3A38940C9A2E}" type="sibTrans" cxnId="{7445E0CE-1765-40BB-931B-FB784BAA38C0}">
      <dgm:prSet/>
      <dgm:spPr/>
      <dgm:t>
        <a:bodyPr/>
        <a:lstStyle/>
        <a:p>
          <a:endParaRPr lang="en-GB"/>
        </a:p>
      </dgm:t>
    </dgm:pt>
    <dgm:pt modelId="{6685DB31-E998-428B-A1BB-C22027ED4E61}">
      <dgm:prSet custT="1">
        <dgm:style>
          <a:lnRef idx="3">
            <a:schemeClr val="lt1"/>
          </a:lnRef>
          <a:fillRef idx="1">
            <a:schemeClr val="accent3"/>
          </a:fillRef>
          <a:effectRef idx="1">
            <a:schemeClr val="accent3"/>
          </a:effectRef>
          <a:fontRef idx="minor">
            <a:schemeClr val="lt1"/>
          </a:fontRef>
        </dgm:style>
      </dgm:prSet>
      <dgm:spPr/>
      <dgm:t>
        <a:bodyPr/>
        <a:lstStyle/>
        <a:p>
          <a:r>
            <a:rPr lang="en-GB" sz="1800" b="1" dirty="0" smtClean="0">
              <a:solidFill>
                <a:schemeClr val="tx1"/>
              </a:solidFill>
            </a:rPr>
            <a:t>Examine</a:t>
          </a:r>
          <a:r>
            <a:rPr lang="en-GB" sz="1800" dirty="0" smtClean="0">
              <a:solidFill>
                <a:schemeClr val="tx1"/>
              </a:solidFill>
            </a:rPr>
            <a:t> how to reduce car use and promote liveability</a:t>
          </a:r>
        </a:p>
      </dgm:t>
    </dgm:pt>
    <dgm:pt modelId="{A113E631-F36F-4A91-880A-E274F8F92879}" type="parTrans" cxnId="{3C27B8B9-4088-4420-812E-359CB0CB5722}">
      <dgm:prSet>
        <dgm:style>
          <a:lnRef idx="0">
            <a:schemeClr val="accent1"/>
          </a:lnRef>
          <a:fillRef idx="3">
            <a:schemeClr val="accent1"/>
          </a:fillRef>
          <a:effectRef idx="3">
            <a:schemeClr val="accent1"/>
          </a:effectRef>
          <a:fontRef idx="minor">
            <a:schemeClr val="lt1"/>
          </a:fontRef>
        </dgm:style>
      </dgm:prSet>
      <dgm:spPr/>
      <dgm:t>
        <a:bodyPr/>
        <a:lstStyle/>
        <a:p>
          <a:endParaRPr lang="en-GB"/>
        </a:p>
      </dgm:t>
    </dgm:pt>
    <dgm:pt modelId="{34A68CB3-4A72-48FC-85A4-FC6A43B7358F}" type="sibTrans" cxnId="{3C27B8B9-4088-4420-812E-359CB0CB5722}">
      <dgm:prSet/>
      <dgm:spPr/>
      <dgm:t>
        <a:bodyPr/>
        <a:lstStyle/>
        <a:p>
          <a:endParaRPr lang="en-GB"/>
        </a:p>
      </dgm:t>
    </dgm:pt>
    <dgm:pt modelId="{3E86318B-09D5-4305-B094-7E4381078C09}" type="pres">
      <dgm:prSet presAssocID="{4CE3F7F2-1385-4637-ABBB-FD2170BFD097}" presName="Name0" presStyleCnt="0">
        <dgm:presLayoutVars>
          <dgm:chMax val="1"/>
          <dgm:dir/>
          <dgm:animLvl val="ctr"/>
          <dgm:resizeHandles val="exact"/>
        </dgm:presLayoutVars>
      </dgm:prSet>
      <dgm:spPr/>
      <dgm:t>
        <a:bodyPr/>
        <a:lstStyle/>
        <a:p>
          <a:endParaRPr lang="en-GB"/>
        </a:p>
      </dgm:t>
    </dgm:pt>
    <dgm:pt modelId="{49EC41F5-11D4-44DB-8A77-B99A6E6E9010}" type="pres">
      <dgm:prSet presAssocID="{1D5869AB-9592-40D2-BE8D-09B7AB070F68}" presName="centerShape" presStyleLbl="node0" presStyleIdx="0" presStyleCnt="1" custScaleX="153276" custScaleY="146982" custLinFactNeighborX="4616" custLinFactNeighborY="17713"/>
      <dgm:spPr/>
      <dgm:t>
        <a:bodyPr/>
        <a:lstStyle/>
        <a:p>
          <a:endParaRPr lang="en-GB"/>
        </a:p>
      </dgm:t>
    </dgm:pt>
    <dgm:pt modelId="{0096FC27-1570-4456-A401-BF983A563DD9}" type="pres">
      <dgm:prSet presAssocID="{C40B61A1-095E-4F47-ADFD-08372721B873}" presName="parTrans" presStyleLbl="sibTrans2D1" presStyleIdx="0" presStyleCnt="5"/>
      <dgm:spPr/>
      <dgm:t>
        <a:bodyPr/>
        <a:lstStyle/>
        <a:p>
          <a:endParaRPr lang="en-GB"/>
        </a:p>
      </dgm:t>
    </dgm:pt>
    <dgm:pt modelId="{A8AD6863-5B68-4204-BF33-2E4740DD6F1E}" type="pres">
      <dgm:prSet presAssocID="{C40B61A1-095E-4F47-ADFD-08372721B873}" presName="connectorText" presStyleLbl="sibTrans2D1" presStyleIdx="0" presStyleCnt="5"/>
      <dgm:spPr/>
      <dgm:t>
        <a:bodyPr/>
        <a:lstStyle/>
        <a:p>
          <a:endParaRPr lang="en-GB"/>
        </a:p>
      </dgm:t>
    </dgm:pt>
    <dgm:pt modelId="{25C6DF9F-113C-4A92-B1C2-A6B8B09D2119}" type="pres">
      <dgm:prSet presAssocID="{6CDA4A8D-29E6-4269-B25B-48727DB85768}" presName="node" presStyleLbl="node1" presStyleIdx="0" presStyleCnt="5" custScaleX="159396" custScaleY="130311" custRadScaleRad="160393" custRadScaleInc="-302005">
        <dgm:presLayoutVars>
          <dgm:bulletEnabled val="1"/>
        </dgm:presLayoutVars>
      </dgm:prSet>
      <dgm:spPr/>
      <dgm:t>
        <a:bodyPr/>
        <a:lstStyle/>
        <a:p>
          <a:endParaRPr lang="en-GB"/>
        </a:p>
      </dgm:t>
    </dgm:pt>
    <dgm:pt modelId="{9098C3E6-07C4-4CBA-AD28-D5070C00440F}" type="pres">
      <dgm:prSet presAssocID="{A113E631-F36F-4A91-880A-E274F8F92879}" presName="parTrans" presStyleLbl="sibTrans2D1" presStyleIdx="1" presStyleCnt="5"/>
      <dgm:spPr/>
      <dgm:t>
        <a:bodyPr/>
        <a:lstStyle/>
        <a:p>
          <a:endParaRPr lang="en-GB"/>
        </a:p>
      </dgm:t>
    </dgm:pt>
    <dgm:pt modelId="{DBFDDABB-9E96-4D75-900A-91D1D4694457}" type="pres">
      <dgm:prSet presAssocID="{A113E631-F36F-4A91-880A-E274F8F92879}" presName="connectorText" presStyleLbl="sibTrans2D1" presStyleIdx="1" presStyleCnt="5"/>
      <dgm:spPr/>
      <dgm:t>
        <a:bodyPr/>
        <a:lstStyle/>
        <a:p>
          <a:endParaRPr lang="en-GB"/>
        </a:p>
      </dgm:t>
    </dgm:pt>
    <dgm:pt modelId="{5815FD4C-B9ED-422B-BBAE-6E14E6C6F996}" type="pres">
      <dgm:prSet presAssocID="{6685DB31-E998-428B-A1BB-C22027ED4E61}" presName="node" presStyleLbl="node1" presStyleIdx="1" presStyleCnt="5" custScaleX="167081" custScaleY="123754" custRadScaleRad="154847" custRadScaleInc="-395513">
        <dgm:presLayoutVars>
          <dgm:bulletEnabled val="1"/>
        </dgm:presLayoutVars>
      </dgm:prSet>
      <dgm:spPr/>
      <dgm:t>
        <a:bodyPr/>
        <a:lstStyle/>
        <a:p>
          <a:endParaRPr lang="en-GB"/>
        </a:p>
      </dgm:t>
    </dgm:pt>
    <dgm:pt modelId="{AA3023E1-BD65-4986-AC02-31F1D4F7C4CA}" type="pres">
      <dgm:prSet presAssocID="{F262A9CB-D97A-49D1-847D-20BA5C1A067D}" presName="parTrans" presStyleLbl="sibTrans2D1" presStyleIdx="2" presStyleCnt="5"/>
      <dgm:spPr/>
      <dgm:t>
        <a:bodyPr/>
        <a:lstStyle/>
        <a:p>
          <a:endParaRPr lang="en-GB"/>
        </a:p>
      </dgm:t>
    </dgm:pt>
    <dgm:pt modelId="{DBDFCE46-4523-4197-8C32-872D8235543F}" type="pres">
      <dgm:prSet presAssocID="{F262A9CB-D97A-49D1-847D-20BA5C1A067D}" presName="connectorText" presStyleLbl="sibTrans2D1" presStyleIdx="2" presStyleCnt="5"/>
      <dgm:spPr/>
      <dgm:t>
        <a:bodyPr/>
        <a:lstStyle/>
        <a:p>
          <a:endParaRPr lang="en-GB"/>
        </a:p>
      </dgm:t>
    </dgm:pt>
    <dgm:pt modelId="{BA35A99A-1B75-4039-8AAA-C2812515B6E1}" type="pres">
      <dgm:prSet presAssocID="{BA14A6C6-550D-450C-A470-D0BB5AEA2229}" presName="node" presStyleLbl="node1" presStyleIdx="2" presStyleCnt="5" custScaleX="164163" custRadScaleRad="103695" custRadScaleInc="-428638">
        <dgm:presLayoutVars>
          <dgm:bulletEnabled val="1"/>
        </dgm:presLayoutVars>
      </dgm:prSet>
      <dgm:spPr/>
      <dgm:t>
        <a:bodyPr/>
        <a:lstStyle/>
        <a:p>
          <a:endParaRPr lang="en-GB"/>
        </a:p>
      </dgm:t>
    </dgm:pt>
    <dgm:pt modelId="{2C2A40B8-8AF6-4564-85C3-F1BA042EA449}" type="pres">
      <dgm:prSet presAssocID="{C1E4AB73-A4B8-4D28-B9D8-3B87A3C4CC3D}" presName="parTrans" presStyleLbl="sibTrans2D1" presStyleIdx="3" presStyleCnt="5"/>
      <dgm:spPr/>
      <dgm:t>
        <a:bodyPr/>
        <a:lstStyle/>
        <a:p>
          <a:endParaRPr lang="en-GB"/>
        </a:p>
      </dgm:t>
    </dgm:pt>
    <dgm:pt modelId="{ABCBCA9C-E9CF-4557-B05A-C142FB6D89E4}" type="pres">
      <dgm:prSet presAssocID="{C1E4AB73-A4B8-4D28-B9D8-3B87A3C4CC3D}" presName="connectorText" presStyleLbl="sibTrans2D1" presStyleIdx="3" presStyleCnt="5"/>
      <dgm:spPr/>
      <dgm:t>
        <a:bodyPr/>
        <a:lstStyle/>
        <a:p>
          <a:endParaRPr lang="en-GB"/>
        </a:p>
      </dgm:t>
    </dgm:pt>
    <dgm:pt modelId="{10E7FE4B-FC4D-4062-8E66-6F9AF5971994}" type="pres">
      <dgm:prSet presAssocID="{17A3B3B2-6C3B-438B-98F1-7A2BD2C3A01E}" presName="node" presStyleLbl="node1" presStyleIdx="3" presStyleCnt="5" custScaleX="190932" custRadScaleRad="154800" custRadScaleInc="-449309">
        <dgm:presLayoutVars>
          <dgm:bulletEnabled val="1"/>
        </dgm:presLayoutVars>
      </dgm:prSet>
      <dgm:spPr/>
      <dgm:t>
        <a:bodyPr/>
        <a:lstStyle/>
        <a:p>
          <a:endParaRPr lang="en-GB"/>
        </a:p>
      </dgm:t>
    </dgm:pt>
    <dgm:pt modelId="{0AC08877-485A-40B3-B556-826393419352}" type="pres">
      <dgm:prSet presAssocID="{2CB7F8B7-DB03-4C75-B1C9-52D277E4D477}" presName="parTrans" presStyleLbl="sibTrans2D1" presStyleIdx="4" presStyleCnt="5"/>
      <dgm:spPr/>
      <dgm:t>
        <a:bodyPr/>
        <a:lstStyle/>
        <a:p>
          <a:endParaRPr lang="en-GB"/>
        </a:p>
      </dgm:t>
    </dgm:pt>
    <dgm:pt modelId="{8FA85D7A-6C00-4465-AACF-0DC7E01B2DF2}" type="pres">
      <dgm:prSet presAssocID="{2CB7F8B7-DB03-4C75-B1C9-52D277E4D477}" presName="connectorText" presStyleLbl="sibTrans2D1" presStyleIdx="4" presStyleCnt="5"/>
      <dgm:spPr/>
      <dgm:t>
        <a:bodyPr/>
        <a:lstStyle/>
        <a:p>
          <a:endParaRPr lang="en-GB"/>
        </a:p>
      </dgm:t>
    </dgm:pt>
    <dgm:pt modelId="{97364A5E-0F33-4750-AB63-66F1CEC71DA3}" type="pres">
      <dgm:prSet presAssocID="{8418C2F8-8B66-49AD-AA00-1F23E6BF6C62}" presName="node" presStyleLbl="node1" presStyleIdx="4" presStyleCnt="5" custScaleX="159112" custScaleY="126279" custRadScaleRad="155019" custRadScaleInc="449846">
        <dgm:presLayoutVars>
          <dgm:bulletEnabled val="1"/>
        </dgm:presLayoutVars>
      </dgm:prSet>
      <dgm:spPr/>
      <dgm:t>
        <a:bodyPr/>
        <a:lstStyle/>
        <a:p>
          <a:endParaRPr lang="en-GB"/>
        </a:p>
      </dgm:t>
    </dgm:pt>
  </dgm:ptLst>
  <dgm:cxnLst>
    <dgm:cxn modelId="{BFBE4370-A452-467B-98B7-7DC1F405127B}" srcId="{4CE3F7F2-1385-4637-ABBB-FD2170BFD097}" destId="{1D5869AB-9592-40D2-BE8D-09B7AB070F68}" srcOrd="0" destOrd="0" parTransId="{EA272BC6-4735-420C-9DB4-4C2036D2365A}" sibTransId="{EDC09F2F-A8A8-41D1-A4C5-558F4F709A27}"/>
    <dgm:cxn modelId="{D088EA2D-A117-44D7-9B8A-7F950FDFEFCC}" type="presOf" srcId="{C1E4AB73-A4B8-4D28-B9D8-3B87A3C4CC3D}" destId="{ABCBCA9C-E9CF-4557-B05A-C142FB6D89E4}" srcOrd="1" destOrd="0" presId="urn:microsoft.com/office/officeart/2005/8/layout/radial5"/>
    <dgm:cxn modelId="{7445E0CE-1765-40BB-931B-FB784BAA38C0}" srcId="{1D5869AB-9592-40D2-BE8D-09B7AB070F68}" destId="{6CDA4A8D-29E6-4269-B25B-48727DB85768}" srcOrd="0" destOrd="0" parTransId="{C40B61A1-095E-4F47-ADFD-08372721B873}" sibTransId="{72BAFFA3-9742-4738-9B01-3A38940C9A2E}"/>
    <dgm:cxn modelId="{CE8E0320-BB28-4FF7-B03E-DE37DD34A2CC}" type="presOf" srcId="{2CB7F8B7-DB03-4C75-B1C9-52D277E4D477}" destId="{8FA85D7A-6C00-4465-AACF-0DC7E01B2DF2}" srcOrd="1" destOrd="0" presId="urn:microsoft.com/office/officeart/2005/8/layout/radial5"/>
    <dgm:cxn modelId="{B2D4C0F2-BF04-42A1-B1BC-1F70D7C52D04}" type="presOf" srcId="{A113E631-F36F-4A91-880A-E274F8F92879}" destId="{9098C3E6-07C4-4CBA-AD28-D5070C00440F}" srcOrd="0" destOrd="0" presId="urn:microsoft.com/office/officeart/2005/8/layout/radial5"/>
    <dgm:cxn modelId="{B772D9A0-298C-489A-A0E9-CB0BB8A2BDC8}" srcId="{1D5869AB-9592-40D2-BE8D-09B7AB070F68}" destId="{8418C2F8-8B66-49AD-AA00-1F23E6BF6C62}" srcOrd="4" destOrd="0" parTransId="{2CB7F8B7-DB03-4C75-B1C9-52D277E4D477}" sibTransId="{7451EEBD-EEBA-4D28-BFFA-0FFA79E12843}"/>
    <dgm:cxn modelId="{66B3853E-EE6F-4908-A60C-5AF2D659A3CC}" type="presOf" srcId="{2CB7F8B7-DB03-4C75-B1C9-52D277E4D477}" destId="{0AC08877-485A-40B3-B556-826393419352}" srcOrd="0" destOrd="0" presId="urn:microsoft.com/office/officeart/2005/8/layout/radial5"/>
    <dgm:cxn modelId="{56F25A45-AF52-4C77-A882-97F0AE7A25D5}" type="presOf" srcId="{C40B61A1-095E-4F47-ADFD-08372721B873}" destId="{A8AD6863-5B68-4204-BF33-2E4740DD6F1E}" srcOrd="1" destOrd="0" presId="urn:microsoft.com/office/officeart/2005/8/layout/radial5"/>
    <dgm:cxn modelId="{1CF4BEF8-F450-419B-AAFE-4568C08C464C}" type="presOf" srcId="{6685DB31-E998-428B-A1BB-C22027ED4E61}" destId="{5815FD4C-B9ED-422B-BBAE-6E14E6C6F996}" srcOrd="0" destOrd="0" presId="urn:microsoft.com/office/officeart/2005/8/layout/radial5"/>
    <dgm:cxn modelId="{03CE2336-9B07-4997-8CEF-9211410BED92}" type="presOf" srcId="{BA14A6C6-550D-450C-A470-D0BB5AEA2229}" destId="{BA35A99A-1B75-4039-8AAA-C2812515B6E1}" srcOrd="0" destOrd="0" presId="urn:microsoft.com/office/officeart/2005/8/layout/radial5"/>
    <dgm:cxn modelId="{60CDF90C-A3B9-4127-9BF2-4243A88E7E23}" type="presOf" srcId="{F262A9CB-D97A-49D1-847D-20BA5C1A067D}" destId="{AA3023E1-BD65-4986-AC02-31F1D4F7C4CA}" srcOrd="0" destOrd="0" presId="urn:microsoft.com/office/officeart/2005/8/layout/radial5"/>
    <dgm:cxn modelId="{EBE1C6C7-07C8-4AB8-A426-B65D56D55FA5}" type="presOf" srcId="{1D5869AB-9592-40D2-BE8D-09B7AB070F68}" destId="{49EC41F5-11D4-44DB-8A77-B99A6E6E9010}" srcOrd="0" destOrd="0" presId="urn:microsoft.com/office/officeart/2005/8/layout/radial5"/>
    <dgm:cxn modelId="{468C8607-1A77-431D-B083-3AD11A8A90B2}" type="presOf" srcId="{6CDA4A8D-29E6-4269-B25B-48727DB85768}" destId="{25C6DF9F-113C-4A92-B1C2-A6B8B09D2119}" srcOrd="0" destOrd="0" presId="urn:microsoft.com/office/officeart/2005/8/layout/radial5"/>
    <dgm:cxn modelId="{D33775C2-A1CF-4BEE-A944-C154E482592F}" type="presOf" srcId="{C1E4AB73-A4B8-4D28-B9D8-3B87A3C4CC3D}" destId="{2C2A40B8-8AF6-4564-85C3-F1BA042EA449}" srcOrd="0" destOrd="0" presId="urn:microsoft.com/office/officeart/2005/8/layout/radial5"/>
    <dgm:cxn modelId="{0C9F55BC-0296-4BA4-B5AA-F481B6CE54F1}" type="presOf" srcId="{C40B61A1-095E-4F47-ADFD-08372721B873}" destId="{0096FC27-1570-4456-A401-BF983A563DD9}" srcOrd="0" destOrd="0" presId="urn:microsoft.com/office/officeart/2005/8/layout/radial5"/>
    <dgm:cxn modelId="{C4C70F87-E9BF-4B23-89F0-FC23AECAD52A}" srcId="{1D5869AB-9592-40D2-BE8D-09B7AB070F68}" destId="{BA14A6C6-550D-450C-A470-D0BB5AEA2229}" srcOrd="2" destOrd="0" parTransId="{F262A9CB-D97A-49D1-847D-20BA5C1A067D}" sibTransId="{73CA1B24-BB89-4255-A605-5882DB3A4676}"/>
    <dgm:cxn modelId="{5BA60370-C5BA-4B95-A79C-FB85771D3B0E}" type="presOf" srcId="{F262A9CB-D97A-49D1-847D-20BA5C1A067D}" destId="{DBDFCE46-4523-4197-8C32-872D8235543F}" srcOrd="1" destOrd="0" presId="urn:microsoft.com/office/officeart/2005/8/layout/radial5"/>
    <dgm:cxn modelId="{0728CE36-514C-4C9C-84A1-04AD18F1BEF4}" type="presOf" srcId="{4CE3F7F2-1385-4637-ABBB-FD2170BFD097}" destId="{3E86318B-09D5-4305-B094-7E4381078C09}" srcOrd="0" destOrd="0" presId="urn:microsoft.com/office/officeart/2005/8/layout/radial5"/>
    <dgm:cxn modelId="{FD11C49F-A08B-420A-9CC8-69614DD38706}" type="presOf" srcId="{8418C2F8-8B66-49AD-AA00-1F23E6BF6C62}" destId="{97364A5E-0F33-4750-AB63-66F1CEC71DA3}" srcOrd="0" destOrd="0" presId="urn:microsoft.com/office/officeart/2005/8/layout/radial5"/>
    <dgm:cxn modelId="{3C27B8B9-4088-4420-812E-359CB0CB5722}" srcId="{1D5869AB-9592-40D2-BE8D-09B7AB070F68}" destId="{6685DB31-E998-428B-A1BB-C22027ED4E61}" srcOrd="1" destOrd="0" parTransId="{A113E631-F36F-4A91-880A-E274F8F92879}" sibTransId="{34A68CB3-4A72-48FC-85A4-FC6A43B7358F}"/>
    <dgm:cxn modelId="{9A3A4636-0872-4859-85CD-D003A2C2BD96}" type="presOf" srcId="{A113E631-F36F-4A91-880A-E274F8F92879}" destId="{DBFDDABB-9E96-4D75-900A-91D1D4694457}" srcOrd="1" destOrd="0" presId="urn:microsoft.com/office/officeart/2005/8/layout/radial5"/>
    <dgm:cxn modelId="{1029F483-CF72-4DED-8D7A-3226D4A64D85}" srcId="{1D5869AB-9592-40D2-BE8D-09B7AB070F68}" destId="{17A3B3B2-6C3B-438B-98F1-7A2BD2C3A01E}" srcOrd="3" destOrd="0" parTransId="{C1E4AB73-A4B8-4D28-B9D8-3B87A3C4CC3D}" sibTransId="{E8AF6907-D99B-4FA5-A625-CFBFE5469E05}"/>
    <dgm:cxn modelId="{5F76B7DF-16DC-4C96-BF23-D0FD08718A90}" type="presOf" srcId="{17A3B3B2-6C3B-438B-98F1-7A2BD2C3A01E}" destId="{10E7FE4B-FC4D-4062-8E66-6F9AF5971994}" srcOrd="0" destOrd="0" presId="urn:microsoft.com/office/officeart/2005/8/layout/radial5"/>
    <dgm:cxn modelId="{A84BD6AF-FB18-4965-A5CA-E3624DDE702E}" type="presParOf" srcId="{3E86318B-09D5-4305-B094-7E4381078C09}" destId="{49EC41F5-11D4-44DB-8A77-B99A6E6E9010}" srcOrd="0" destOrd="0" presId="urn:microsoft.com/office/officeart/2005/8/layout/radial5"/>
    <dgm:cxn modelId="{35AA8EE3-6FD3-4DE9-BF5D-BAACB69F8A46}" type="presParOf" srcId="{3E86318B-09D5-4305-B094-7E4381078C09}" destId="{0096FC27-1570-4456-A401-BF983A563DD9}" srcOrd="1" destOrd="0" presId="urn:microsoft.com/office/officeart/2005/8/layout/radial5"/>
    <dgm:cxn modelId="{8CB6ADC7-5E48-4AEC-81F9-14C485C87CF5}" type="presParOf" srcId="{0096FC27-1570-4456-A401-BF983A563DD9}" destId="{A8AD6863-5B68-4204-BF33-2E4740DD6F1E}" srcOrd="0" destOrd="0" presId="urn:microsoft.com/office/officeart/2005/8/layout/radial5"/>
    <dgm:cxn modelId="{5B971186-CF79-43CC-9FC4-23A09031BB42}" type="presParOf" srcId="{3E86318B-09D5-4305-B094-7E4381078C09}" destId="{25C6DF9F-113C-4A92-B1C2-A6B8B09D2119}" srcOrd="2" destOrd="0" presId="urn:microsoft.com/office/officeart/2005/8/layout/radial5"/>
    <dgm:cxn modelId="{7D6B9F30-059C-44FF-93DE-B919DF8BF7C7}" type="presParOf" srcId="{3E86318B-09D5-4305-B094-7E4381078C09}" destId="{9098C3E6-07C4-4CBA-AD28-D5070C00440F}" srcOrd="3" destOrd="0" presId="urn:microsoft.com/office/officeart/2005/8/layout/radial5"/>
    <dgm:cxn modelId="{D0E22021-7665-42BC-9A0C-4E6599039803}" type="presParOf" srcId="{9098C3E6-07C4-4CBA-AD28-D5070C00440F}" destId="{DBFDDABB-9E96-4D75-900A-91D1D4694457}" srcOrd="0" destOrd="0" presId="urn:microsoft.com/office/officeart/2005/8/layout/radial5"/>
    <dgm:cxn modelId="{D0BBB675-3917-42B6-9F09-1B41210C4BC2}" type="presParOf" srcId="{3E86318B-09D5-4305-B094-7E4381078C09}" destId="{5815FD4C-B9ED-422B-BBAE-6E14E6C6F996}" srcOrd="4" destOrd="0" presId="urn:microsoft.com/office/officeart/2005/8/layout/radial5"/>
    <dgm:cxn modelId="{181F972D-F818-410B-AA36-FE5B0AD70358}" type="presParOf" srcId="{3E86318B-09D5-4305-B094-7E4381078C09}" destId="{AA3023E1-BD65-4986-AC02-31F1D4F7C4CA}" srcOrd="5" destOrd="0" presId="urn:microsoft.com/office/officeart/2005/8/layout/radial5"/>
    <dgm:cxn modelId="{A25C2824-1DD3-41ED-B276-2E74AEE2277D}" type="presParOf" srcId="{AA3023E1-BD65-4986-AC02-31F1D4F7C4CA}" destId="{DBDFCE46-4523-4197-8C32-872D8235543F}" srcOrd="0" destOrd="0" presId="urn:microsoft.com/office/officeart/2005/8/layout/radial5"/>
    <dgm:cxn modelId="{85803373-D773-4AF3-99B5-B51B44E7B01C}" type="presParOf" srcId="{3E86318B-09D5-4305-B094-7E4381078C09}" destId="{BA35A99A-1B75-4039-8AAA-C2812515B6E1}" srcOrd="6" destOrd="0" presId="urn:microsoft.com/office/officeart/2005/8/layout/radial5"/>
    <dgm:cxn modelId="{55AC339D-2131-4B78-A3DE-A02126E83B00}" type="presParOf" srcId="{3E86318B-09D5-4305-B094-7E4381078C09}" destId="{2C2A40B8-8AF6-4564-85C3-F1BA042EA449}" srcOrd="7" destOrd="0" presId="urn:microsoft.com/office/officeart/2005/8/layout/radial5"/>
    <dgm:cxn modelId="{0C3C8DF0-4998-4D4F-91F6-ACC79535F88C}" type="presParOf" srcId="{2C2A40B8-8AF6-4564-85C3-F1BA042EA449}" destId="{ABCBCA9C-E9CF-4557-B05A-C142FB6D89E4}" srcOrd="0" destOrd="0" presId="urn:microsoft.com/office/officeart/2005/8/layout/radial5"/>
    <dgm:cxn modelId="{25B90E73-00C2-4C7A-819A-DE67E19B5063}" type="presParOf" srcId="{3E86318B-09D5-4305-B094-7E4381078C09}" destId="{10E7FE4B-FC4D-4062-8E66-6F9AF5971994}" srcOrd="8" destOrd="0" presId="urn:microsoft.com/office/officeart/2005/8/layout/radial5"/>
    <dgm:cxn modelId="{D52E9F1E-29E6-4A9C-88FC-A2F649F9294D}" type="presParOf" srcId="{3E86318B-09D5-4305-B094-7E4381078C09}" destId="{0AC08877-485A-40B3-B556-826393419352}" srcOrd="9" destOrd="0" presId="urn:microsoft.com/office/officeart/2005/8/layout/radial5"/>
    <dgm:cxn modelId="{A0A20CB6-CE9F-47EA-93AF-67A19C7A5DE1}" type="presParOf" srcId="{0AC08877-485A-40B3-B556-826393419352}" destId="{8FA85D7A-6C00-4465-AACF-0DC7E01B2DF2}" srcOrd="0" destOrd="0" presId="urn:microsoft.com/office/officeart/2005/8/layout/radial5"/>
    <dgm:cxn modelId="{0292BFA9-012A-430C-A462-F2480B25AC60}" type="presParOf" srcId="{3E86318B-09D5-4305-B094-7E4381078C09}" destId="{97364A5E-0F33-4750-AB63-66F1CEC71DA3}" srcOrd="10"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406D148-7936-4207-9AE4-1D41CC707444}" type="datetimeFigureOut">
              <a:rPr lang="en-GB"/>
              <a:pPr>
                <a:defRPr/>
              </a:pPr>
              <a:t>13/01/2017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EBB1F40-07F6-4EA5-B9E3-B3CC6E4C058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bwMode="auto">
          <a:noFill/>
          <a:ln>
            <a:solidFill>
              <a:srgbClr val="000000"/>
            </a:solidFill>
            <a:miter lim="800000"/>
            <a:headEnd/>
            <a:tailEnd/>
          </a:ln>
        </p:spPr>
      </p:sp>
      <p:sp>
        <p:nvSpPr>
          <p:cNvPr id="81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1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C1FC03-9698-404F-98EC-26AA61734CA9}" type="slidenum">
              <a:rPr lang="en-GB"/>
              <a:pPr fontAlgn="base">
                <a:spcBef>
                  <a:spcPct val="0"/>
                </a:spcBef>
                <a:spcAft>
                  <a:spcPct val="0"/>
                </a:spcAft>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20B780-0FAD-4E7F-8C34-1FF38707BFEC}" type="slidenum">
              <a:rPr lang="en-GB"/>
              <a:pPr fontAlgn="base">
                <a:spcBef>
                  <a:spcPct val="0"/>
                </a:spcBef>
                <a:spcAft>
                  <a:spcPct val="0"/>
                </a:spcAft>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208F09-7293-4616-8904-CC5F386AFDCE}" type="slidenum">
              <a:rPr lang="en-GB"/>
              <a:pPr fontAlgn="base">
                <a:spcBef>
                  <a:spcPct val="0"/>
                </a:spcBef>
                <a:spcAft>
                  <a:spcPct val="0"/>
                </a:spcAft>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34DE00-F8A5-4DA5-A6F9-3578AAD2FA7D}" type="slidenum">
              <a:rPr lang="en-GB"/>
              <a:pPr fontAlgn="base">
                <a:spcBef>
                  <a:spcPct val="0"/>
                </a:spcBef>
                <a:spcAft>
                  <a:spcPct val="0"/>
                </a:spcAft>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buFont typeface="+mj-lt"/>
              <a:buNone/>
              <a:defRPr/>
            </a:pPr>
            <a:r>
              <a:rPr lang="en-GB" dirty="0" smtClean="0"/>
              <a:t>1. Investigate nature and causes of urban road traffic congestion:</a:t>
            </a:r>
          </a:p>
          <a:p>
            <a:pPr lvl="1" eaLnBrk="1" fontAlgn="auto" hangingPunct="1">
              <a:spcBef>
                <a:spcPts val="0"/>
              </a:spcBef>
              <a:spcAft>
                <a:spcPts val="0"/>
              </a:spcAft>
              <a:buFont typeface="+mj-lt"/>
              <a:buNone/>
              <a:defRPr/>
            </a:pPr>
            <a:r>
              <a:rPr lang="en-GB" dirty="0" smtClean="0">
                <a:sym typeface="Wingdings" panose="05000000000000000000" pitchFamily="2" charset="2"/>
              </a:rPr>
              <a:t>	 </a:t>
            </a:r>
            <a:r>
              <a:rPr lang="en-GB" dirty="0" smtClean="0"/>
              <a:t>Improved measures of congestion and network performance</a:t>
            </a:r>
          </a:p>
          <a:p>
            <a:pPr eaLnBrk="1" fontAlgn="auto" hangingPunct="1">
              <a:spcBef>
                <a:spcPts val="0"/>
              </a:spcBef>
              <a:spcAft>
                <a:spcPts val="0"/>
              </a:spcAft>
              <a:buFont typeface="+mj-lt"/>
              <a:buNone/>
              <a:defRPr/>
            </a:pPr>
            <a:r>
              <a:rPr lang="en-GB" dirty="0" smtClean="0"/>
              <a:t>2. Examine how 5 Western European cities have succeeded in reducing car use and developing a more liveable city</a:t>
            </a:r>
          </a:p>
          <a:p>
            <a:pPr eaLnBrk="1" fontAlgn="auto" hangingPunct="1">
              <a:spcBef>
                <a:spcPts val="0"/>
              </a:spcBef>
              <a:spcAft>
                <a:spcPts val="0"/>
              </a:spcAft>
              <a:buFont typeface="+mj-lt"/>
              <a:buNone/>
              <a:defRPr/>
            </a:pPr>
            <a:r>
              <a:rPr lang="fr-BE" dirty="0" smtClean="0"/>
              <a:t>	</a:t>
            </a:r>
            <a:r>
              <a:rPr lang="fr-BE" dirty="0" smtClean="0">
                <a:sym typeface="Wingdings" panose="05000000000000000000" pitchFamily="2" charset="2"/>
              </a:rPr>
              <a:t> </a:t>
            </a:r>
            <a:r>
              <a:rPr lang="en-GB" dirty="0" smtClean="0"/>
              <a:t>Both quantitatively &amp; qualitatively</a:t>
            </a:r>
          </a:p>
          <a:p>
            <a:pPr eaLnBrk="1" fontAlgn="auto" hangingPunct="1">
              <a:spcBef>
                <a:spcPts val="0"/>
              </a:spcBef>
              <a:spcAft>
                <a:spcPts val="0"/>
              </a:spcAft>
              <a:defRPr/>
            </a:pPr>
            <a:r>
              <a:rPr lang="en-GB" dirty="0" smtClean="0"/>
              <a:t>3. Develop concrete guidance for ‘Eastern European’ cities on how to reduce car use and promote liveability</a:t>
            </a:r>
          </a:p>
          <a:p>
            <a:pPr marL="914400" lvl="1" indent="-514350" eaLnBrk="1" fontAlgn="auto" hangingPunct="1">
              <a:spcBef>
                <a:spcPts val="0"/>
              </a:spcBef>
              <a:spcAft>
                <a:spcPts val="0"/>
              </a:spcAft>
              <a:defRPr/>
            </a:pPr>
            <a:r>
              <a:rPr lang="en-GB" dirty="0" smtClean="0"/>
              <a:t>	</a:t>
            </a:r>
            <a:r>
              <a:rPr lang="en-GB" dirty="0" smtClean="0">
                <a:sym typeface="Wingdings" panose="05000000000000000000" pitchFamily="2" charset="2"/>
              </a:rPr>
              <a:t> </a:t>
            </a:r>
            <a:r>
              <a:rPr lang="en-GB" dirty="0" smtClean="0"/>
              <a:t>Including development of business cases</a:t>
            </a:r>
          </a:p>
          <a:p>
            <a:pPr eaLnBrk="1" fontAlgn="auto" hangingPunct="1">
              <a:spcBef>
                <a:spcPts val="0"/>
              </a:spcBef>
              <a:spcAft>
                <a:spcPts val="0"/>
              </a:spcAft>
              <a:buFont typeface="+mj-lt"/>
              <a:buNone/>
              <a:defRPr/>
            </a:pPr>
            <a:endParaRPr lang="en-GB" dirty="0" smtClean="0"/>
          </a:p>
          <a:p>
            <a:pPr eaLnBrk="1" fontAlgn="auto" hangingPunct="1">
              <a:spcBef>
                <a:spcPts val="0"/>
              </a:spcBef>
              <a:spcAft>
                <a:spcPts val="0"/>
              </a:spcAft>
              <a:defRPr/>
            </a:pPr>
            <a:endParaRPr lang="en-GB" dirty="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C03F68-C581-4C5B-B08D-413E84B89C02}" type="slidenum">
              <a:rPr lang="en-GB"/>
              <a:pPr fontAlgn="base">
                <a:spcBef>
                  <a:spcPct val="0"/>
                </a:spcBef>
                <a:spcAft>
                  <a:spcPct val="0"/>
                </a:spcAft>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D1AB1B-1F9C-4749-AEA9-91CD2FA4A862}" type="slidenum">
              <a:rPr lang="en-GB"/>
              <a:pPr fontAlgn="base">
                <a:spcBef>
                  <a:spcPct val="0"/>
                </a:spcBef>
                <a:spcAft>
                  <a:spcPct val="0"/>
                </a:spcAft>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AB8D0C-0066-42A9-9A69-D58EA415E744}" type="slidenum">
              <a:rPr lang="en-GB"/>
              <a:pPr fontAlgn="base">
                <a:spcBef>
                  <a:spcPct val="0"/>
                </a:spcBef>
                <a:spcAft>
                  <a:spcPct val="0"/>
                </a:spcAft>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Part of this activity involves a detailed investigation of indicators of urban congestion and network performance: what measures do cities currently use, and how might these be expanded to give a broader understanding of mobility provision in cities, taking advantage of opportunities provided by new forms of electronic data collection? The outcome of this process will be a refined set of requirements for the CREATE project outputs, which will feed into all subsequent phases of work.</a:t>
            </a:r>
          </a:p>
          <a:p>
            <a:pPr eaLnBrk="1" hangingPunct="1">
              <a:spcBef>
                <a:spcPct val="0"/>
              </a:spcBef>
            </a:pPr>
            <a:endParaRPr lang="en-GB"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184F33-BD1D-4C59-8C17-99D175000876}" type="slidenum">
              <a:rPr lang="en-GB"/>
              <a:pPr fontAlgn="base">
                <a:spcBef>
                  <a:spcPct val="0"/>
                </a:spcBef>
                <a:spcAft>
                  <a:spcPct val="0"/>
                </a:spcAft>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GB" smtClean="0"/>
              <a:t>traffic counts, speed measurements, GPS and mobile phone data</a:t>
            </a:r>
          </a:p>
          <a:p>
            <a:pPr marL="228600" indent="-228600" eaLnBrk="1" hangingPunct="1">
              <a:spcBef>
                <a:spcPct val="0"/>
              </a:spcBef>
              <a:buFontTx/>
              <a:buAutoNum type="arabicPeriod"/>
            </a:pPr>
            <a:r>
              <a:rPr lang="en-GB" smtClean="0"/>
              <a:t>mainly in the form of existing household travel survey data at multiple points in time (e.g. car driver modal shares)</a:t>
            </a:r>
          </a:p>
          <a:p>
            <a:pPr marL="228600" indent="-228600" eaLnBrk="1" hangingPunct="1">
              <a:spcBef>
                <a:spcPct val="0"/>
              </a:spcBef>
              <a:buFontTx/>
              <a:buAutoNum type="arabicPeriod"/>
            </a:pPr>
            <a:r>
              <a:rPr lang="en-GB" smtClean="0"/>
              <a:t>supply variables (representing levels and quality of transport provision) and contextual variables (e.g. growth in GDP)</a:t>
            </a:r>
          </a:p>
          <a:p>
            <a:pPr marL="228600" indent="-228600" eaLnBrk="1" hangingPunct="1">
              <a:spcBef>
                <a:spcPct val="0"/>
              </a:spcBef>
              <a:buFontTx/>
              <a:buAutoNum type="arabicPeriod"/>
            </a:pPr>
            <a:r>
              <a:rPr lang="en-GB" smtClean="0"/>
              <a:t>This will involve group discussions and individual interviews, as well as collation of policy documents, press articles, etc.</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BF9D3A-ACE0-4700-916F-2FAEE1840337}" type="slidenum">
              <a:rPr lang="en-GB"/>
              <a:pPr fontAlgn="base">
                <a:spcBef>
                  <a:spcPct val="0"/>
                </a:spcBef>
                <a:spcAft>
                  <a:spcPct val="0"/>
                </a:spcAft>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2. Descriptive analysis of travel behaviour  (trip rates, trip lengths, trip purposes, modal shares, etc.) by population group, time of day, area of the city region, etc. </a:t>
            </a:r>
          </a:p>
          <a:p>
            <a:pPr eaLnBrk="1" hangingPunct="1">
              <a:spcBef>
                <a:spcPct val="0"/>
              </a:spcBef>
            </a:pPr>
            <a:r>
              <a:rPr lang="fr-BE" smtClean="0"/>
              <a:t>3. </a:t>
            </a:r>
            <a:r>
              <a:rPr lang="en-GB" smtClean="0"/>
              <a:t>relating observed patterns to changes in the potential explanatory variables, population characteristics, transport supply conditions, etc.</a:t>
            </a:r>
          </a:p>
          <a:p>
            <a:pPr eaLnBrk="1" hangingPunct="1">
              <a:spcBef>
                <a:spcPct val="0"/>
              </a:spcBef>
            </a:pPr>
            <a:r>
              <a:rPr lang="fr-BE" smtClean="0"/>
              <a:t>4. </a:t>
            </a:r>
            <a:r>
              <a:rPr lang="en-GB" smtClean="0"/>
              <a:t>using various methods, ranging from content analysis to process analysis </a:t>
            </a:r>
          </a:p>
          <a:p>
            <a:pPr eaLnBrk="1" hangingPunct="1">
              <a:spcBef>
                <a:spcPct val="0"/>
              </a:spcBef>
            </a:pPr>
            <a:endParaRPr lang="fr-BE" smtClean="0"/>
          </a:p>
          <a:p>
            <a:pPr eaLnBrk="1" hangingPunct="1">
              <a:spcBef>
                <a:spcPct val="0"/>
              </a:spcBef>
            </a:pPr>
            <a:r>
              <a:rPr lang="en-GB" smtClean="0"/>
              <a:t>WPs 3 and 4 lie at the heart of the CREATE project, and they will provide complementary information on the nature of the Transport Policy Evolution Cycle as experienced in our five Stage 3 cities. </a:t>
            </a:r>
          </a:p>
          <a:p>
            <a:pPr eaLnBrk="1" hangingPunct="1">
              <a:spcBef>
                <a:spcPct val="0"/>
              </a:spcBef>
            </a:pPr>
            <a:r>
              <a:rPr lang="en-GB" smtClean="0"/>
              <a:t>It is unusual to combine these very different forms of data enquiry; some partners have had experience of doing this in previous projects and expect it to yield very rich and practical insights.</a:t>
            </a:r>
          </a:p>
          <a:p>
            <a:pPr eaLnBrk="1" hangingPunct="1">
              <a:spcBef>
                <a:spcPct val="0"/>
              </a:spcBef>
            </a:pPr>
            <a:r>
              <a:rPr lang="en-GB" smtClean="0"/>
              <a:t>Analysing the qualitative dimension of policy processes will provide an informed assessment of </a:t>
            </a:r>
            <a:r>
              <a:rPr lang="en-GB" i="1" smtClean="0"/>
              <a:t>how  </a:t>
            </a:r>
            <a:r>
              <a:rPr lang="en-GB" smtClean="0"/>
              <a:t>the shift from Stage 1 to Stage 3 was achieved: what do cities do as part of their urban sustainable mobility policy agenda? Why and how did they favour a given strategy? What were the main factors of change over time, and how was it introduced, e.g., gradually or overnight? This is done in a comparative perspective between the five Stage 3 cities in order to identify similarities and differences across the case studies. </a:t>
            </a:r>
          </a:p>
          <a:p>
            <a:pPr eaLnBrk="1" hangingPunct="1">
              <a:spcBef>
                <a:spcPct val="0"/>
              </a:spcBef>
            </a:pPr>
            <a:endParaRPr lang="en-GB" smtClean="0"/>
          </a:p>
          <a:p>
            <a:pPr eaLnBrk="1" hangingPunct="1">
              <a:spcBef>
                <a:spcPct val="0"/>
              </a:spcBef>
            </a:pPr>
            <a:r>
              <a:rPr lang="en-GB" smtClean="0">
                <a:sym typeface="Wingdings" pitchFamily="2" charset="2"/>
              </a:rPr>
              <a:t> </a:t>
            </a:r>
            <a:r>
              <a:rPr lang="en-GB" smtClean="0"/>
              <a:t>CREATE  provides a unique opportunity to carry out this kind of historical and in-depth analysis, as many of the key professionals with a long time span of policy knowledge in their city will shortly be retiring.</a:t>
            </a:r>
          </a:p>
          <a:p>
            <a:pPr eaLnBrk="1" hangingPunct="1">
              <a:spcBef>
                <a:spcPct val="0"/>
              </a:spcBef>
            </a:pPr>
            <a:endParaRPr lang="en-GB" smtClean="0"/>
          </a:p>
          <a:p>
            <a:pPr eaLnBrk="1" hangingPunct="1">
              <a:spcBef>
                <a:spcPct val="0"/>
              </a:spcBef>
            </a:pPr>
            <a:endParaRPr lang="en-GB" smtClean="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B6F274-7D59-459A-A6EF-F8A05FF431D2}" type="slidenum">
              <a:rPr lang="en-GB"/>
              <a:pPr fontAlgn="base">
                <a:spcBef>
                  <a:spcPct val="0"/>
                </a:spcBef>
                <a:spcAft>
                  <a:spcPct val="0"/>
                </a:spcAft>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smtClean="0"/>
              <a:t>high-level conclusions and recommendations</a:t>
            </a:r>
          </a:p>
          <a:p>
            <a:pPr eaLnBrk="1" hangingPunct="1">
              <a:spcBef>
                <a:spcPct val="0"/>
              </a:spcBef>
            </a:pPr>
            <a:r>
              <a:rPr lang="en-GB" smtClean="0">
                <a:sym typeface="Wingdings" pitchFamily="2" charset="2"/>
              </a:rPr>
              <a:t> </a:t>
            </a:r>
            <a:r>
              <a:rPr lang="en-GB" smtClean="0"/>
              <a:t>backed up by insights from previous European and international studies, and the wider knowledge of the project partners</a:t>
            </a:r>
          </a:p>
          <a:p>
            <a:pPr eaLnBrk="1" hangingPunct="1">
              <a:spcBef>
                <a:spcPct val="0"/>
              </a:spcBef>
            </a:pPr>
            <a:r>
              <a:rPr lang="en-GB" smtClean="0">
                <a:sym typeface="Wingdings" pitchFamily="2" charset="2"/>
              </a:rPr>
              <a:t> </a:t>
            </a:r>
            <a:r>
              <a:rPr lang="en-GB" smtClean="0"/>
              <a:t>will include advice on which kinds of measures are more likely to achieve reductions in car use and congestion in particular contexts, and how to develop businesses cases or investment in such policy measures</a:t>
            </a:r>
          </a:p>
          <a:p>
            <a:pPr eaLnBrk="1" hangingPunct="1">
              <a:spcBef>
                <a:spcPct val="0"/>
              </a:spcBef>
            </a:pPr>
            <a:endParaRPr lang="en-GB" smtClean="0"/>
          </a:p>
          <a:p>
            <a:pPr eaLnBrk="1" hangingPunct="1">
              <a:spcBef>
                <a:spcPct val="0"/>
              </a:spcBef>
            </a:pPr>
            <a:endParaRPr lang="en-GB"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C51B24-AAB6-4DD9-81A0-C34B51055BAA}" type="slidenum">
              <a:rPr lang="en-GB"/>
              <a:pPr fontAlgn="base">
                <a:spcBef>
                  <a:spcPct val="0"/>
                </a:spcBef>
                <a:spcAft>
                  <a:spcPct val="0"/>
                </a:spcAft>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02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DA9CBA-30ED-418F-A3B4-B0E3DF6156B3}" type="slidenum">
              <a:rPr lang="en-GB"/>
              <a:pPr fontAlgn="base">
                <a:spcBef>
                  <a:spcPct val="0"/>
                </a:spcBef>
                <a:spcAft>
                  <a:spcPct val="0"/>
                </a:spcAft>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a:p>
            <a:pPr eaLnBrk="1" hangingPunct="1">
              <a:spcBef>
                <a:spcPct val="0"/>
              </a:spcBef>
            </a:pPr>
            <a:r>
              <a:rPr lang="en-GB" b="1" smtClean="0"/>
              <a:t>This work will draw on the extensive literature on socio-technical systems </a:t>
            </a:r>
            <a:r>
              <a:rPr lang="en-GB" smtClean="0"/>
              <a:t>(e.g. Marletto, 2014) and be of particular interest to our CREATE city partners who are expecting to face a rapid increase in population in the coming decades, and an associated ‘densification’ of mobility demand which could overwhelm current transport systems. </a:t>
            </a:r>
          </a:p>
          <a:p>
            <a:pPr eaLnBrk="1" hangingPunct="1">
              <a:spcBef>
                <a:spcPct val="0"/>
              </a:spcBef>
            </a:pPr>
            <a:r>
              <a:rPr lang="en-GB" b="1" smtClean="0"/>
              <a:t>This task will also draw on international experiences </a:t>
            </a:r>
            <a:r>
              <a:rPr lang="en-GB" smtClean="0"/>
              <a:t>– for example, the recent work on Autonomous Vehicle Technology for the Rand Corporation (Anderson et al, 2014) - and </a:t>
            </a:r>
            <a:r>
              <a:rPr lang="en-GB" b="1" smtClean="0"/>
              <a:t>take into account work on future mega trends likely to affect cities </a:t>
            </a:r>
            <a:r>
              <a:rPr lang="en-GB" smtClean="0"/>
              <a:t>(e.g. Sing, 2012 and Watson, 2012). </a:t>
            </a:r>
          </a:p>
          <a:p>
            <a:pPr eaLnBrk="1" hangingPunct="1">
              <a:spcBef>
                <a:spcPct val="0"/>
              </a:spcBef>
            </a:pPr>
            <a:endParaRPr lang="en-GB" smtClean="0"/>
          </a:p>
          <a:p>
            <a:pPr eaLnBrk="1" hangingPunct="1">
              <a:spcBef>
                <a:spcPct val="0"/>
              </a:spcBef>
            </a:pPr>
            <a:r>
              <a:rPr lang="en-GB" smtClean="0"/>
              <a:t>It will also involve other EUROCITIES members with a particular interest in this topic.</a:t>
            </a: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90CED4-72AB-4F3A-98A0-DE720EB9E2E9}" type="slidenum">
              <a:rPr lang="en-GB"/>
              <a:pPr fontAlgn="base">
                <a:spcBef>
                  <a:spcPct val="0"/>
                </a:spcBef>
                <a:spcAft>
                  <a:spcPct val="0"/>
                </a:spcAft>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External contributions to the project are particularly sought at the initial stage of user needs analysis, through workshops and an email survey, and to comment on and contribute to the synthesis of findings and the work on future city challenges – as well as the draft Guidelines. </a:t>
            </a:r>
          </a:p>
          <a:p>
            <a:pPr eaLnBrk="1" hangingPunct="1">
              <a:spcBef>
                <a:spcPct val="0"/>
              </a:spcBef>
            </a:pPr>
            <a:endParaRPr lang="en-GB"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3AFFE6-786B-4BE6-B8DA-1EE14F0030AE}" type="slidenum">
              <a:rPr lang="en-GB"/>
              <a:pPr fontAlgn="base">
                <a:spcBef>
                  <a:spcPct val="0"/>
                </a:spcBef>
                <a:spcAft>
                  <a:spcPct val="0"/>
                </a:spcAft>
                <a:defRPr/>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117EED-ECDC-4DFC-B31D-8A11D2353666}" type="slidenum">
              <a:rPr lang="en-GB"/>
              <a:pPr fontAlgn="base">
                <a:spcBef>
                  <a:spcPct val="0"/>
                </a:spcBef>
                <a:spcAft>
                  <a:spcPct val="0"/>
                </a:spcAft>
                <a:defRPr/>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D67318-8B1E-41A9-9400-CA0B4387ED16}" type="slidenum">
              <a:rPr lang="en-GB"/>
              <a:pPr fontAlgn="base">
                <a:spcBef>
                  <a:spcPct val="0"/>
                </a:spcBef>
                <a:spcAft>
                  <a:spcPct val="0"/>
                </a:spcAft>
                <a:defRPr/>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96FF54-35E5-4C7C-91C5-E6818A5A2F77}" type="slidenum">
              <a:rPr lang="en-GB"/>
              <a:pPr fontAlgn="base">
                <a:spcBef>
                  <a:spcPct val="0"/>
                </a:spcBef>
                <a:spcAft>
                  <a:spcPct val="0"/>
                </a:spcAft>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5DE355-A7BF-473C-B211-02D6CC585199}" type="slidenum">
              <a:rPr lang="en-GB"/>
              <a:pPr fontAlgn="base">
                <a:spcBef>
                  <a:spcPct val="0"/>
                </a:spcBef>
                <a:spcAft>
                  <a:spcPct val="0"/>
                </a:spcAft>
                <a:defRPr/>
              </a:pPr>
              <a:t>25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2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1DAF77-5016-4C64-8C29-CF6272A15FE0}" type="slidenum">
              <a:rPr lang="en-GB"/>
              <a:pPr fontAlgn="base">
                <a:spcBef>
                  <a:spcPct val="0"/>
                </a:spcBef>
                <a:spcAft>
                  <a:spcPct val="0"/>
                </a:spcAft>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C53EB6-4EAB-4698-B0BE-9AD05F88C9E2}" type="slidenum">
              <a:rPr lang="en-GB"/>
              <a:pPr fontAlgn="base">
                <a:spcBef>
                  <a:spcPct val="0"/>
                </a:spcBef>
                <a:spcAft>
                  <a:spcPct val="0"/>
                </a:spcAft>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C4CFA6-FCE3-48DB-89F7-0151D709271D}" type="slidenum">
              <a:rPr lang="en-GB"/>
              <a:pPr fontAlgn="base">
                <a:spcBef>
                  <a:spcPct val="0"/>
                </a:spcBef>
                <a:spcAft>
                  <a:spcPct val="0"/>
                </a:spcAft>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FF53D3-BA24-4EE7-9CFD-C4127CEE589E}" type="slidenum">
              <a:rPr lang="en-GB"/>
              <a:pPr fontAlgn="base">
                <a:spcBef>
                  <a:spcPct val="0"/>
                </a:spcBef>
                <a:spcAft>
                  <a:spcPct val="0"/>
                </a:spcAft>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16711C-1289-4029-BC7E-8BD574A0B6FC}" type="slidenum">
              <a:rPr lang="en-GB"/>
              <a:pPr fontAlgn="base">
                <a:spcBef>
                  <a:spcPct val="0"/>
                </a:spcBef>
                <a:spcAft>
                  <a:spcPct val="0"/>
                </a:spcAft>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585902-F976-454B-AFD3-F4FE52742BEE}" type="slidenum">
              <a:rPr lang="en-GB"/>
              <a:pPr fontAlgn="base">
                <a:spcBef>
                  <a:spcPct val="0"/>
                </a:spcBef>
                <a:spcAft>
                  <a:spcPct val="0"/>
                </a:spcAft>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C6680C-C5E5-4338-BA05-9FCD6A60CFBD}" type="slidenum">
              <a:rPr lang="en-GB"/>
              <a:pPr fontAlgn="base">
                <a:spcBef>
                  <a:spcPct val="0"/>
                </a:spcBef>
                <a:spcAft>
                  <a:spcPct val="0"/>
                </a:spcAft>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M:\Projects Mobility Forum\CREATE\WP7- Communication Dissemination\Communication &amp; Dissemination\Logo and visuals\Final\cityscape.png"/>
          <p:cNvPicPr>
            <a:picLocks noChangeAspect="1" noChangeArrowheads="1"/>
          </p:cNvPicPr>
          <p:nvPr userDrawn="1"/>
        </p:nvPicPr>
        <p:blipFill>
          <a:blip r:embed="rId2"/>
          <a:srcRect r="1173" b="34296"/>
          <a:stretch>
            <a:fillRect/>
          </a:stretch>
        </p:blipFill>
        <p:spPr bwMode="auto">
          <a:xfrm>
            <a:off x="0" y="184150"/>
            <a:ext cx="9144000" cy="6673850"/>
          </a:xfrm>
          <a:prstGeom prst="rect">
            <a:avLst/>
          </a:prstGeom>
          <a:noFill/>
          <a:ln w="9525">
            <a:noFill/>
            <a:miter lim="800000"/>
            <a:headEnd/>
            <a:tailEnd/>
          </a:ln>
        </p:spPr>
      </p:pic>
      <p:pic>
        <p:nvPicPr>
          <p:cNvPr id="5" name="Picture 6" descr="M:\Projects Mobility Forum\CREATE\WP7- Communication Dissemination\Communication &amp; Dissemination\Logo and visuals\Final\field.png"/>
          <p:cNvPicPr>
            <a:picLocks noChangeAspect="1" noChangeArrowheads="1"/>
          </p:cNvPicPr>
          <p:nvPr userDrawn="1"/>
        </p:nvPicPr>
        <p:blipFill>
          <a:blip r:embed="rId3"/>
          <a:srcRect b="49474"/>
          <a:stretch>
            <a:fillRect/>
          </a:stretch>
        </p:blipFill>
        <p:spPr bwMode="auto">
          <a:xfrm>
            <a:off x="0" y="3743325"/>
            <a:ext cx="9251950" cy="3114675"/>
          </a:xfrm>
          <a:prstGeom prst="rect">
            <a:avLst/>
          </a:prstGeom>
          <a:noFill/>
          <a:ln w="9525">
            <a:noFill/>
            <a:miter lim="800000"/>
            <a:headEnd/>
            <a:tailEnd/>
          </a:ln>
        </p:spPr>
      </p:pic>
      <p:pic>
        <p:nvPicPr>
          <p:cNvPr id="6" name="Picture 7" descr="M:\Projects Mobility Forum\CREATE\WP7- Communication Dissemination\Communication &amp; Dissemination\Logo and visuals\Final\CREATE-01.jpg"/>
          <p:cNvPicPr>
            <a:picLocks noChangeAspect="1" noChangeArrowheads="1"/>
          </p:cNvPicPr>
          <p:nvPr userDrawn="1"/>
        </p:nvPicPr>
        <p:blipFill>
          <a:blip r:embed="rId4"/>
          <a:srcRect/>
          <a:stretch>
            <a:fillRect/>
          </a:stretch>
        </p:blipFill>
        <p:spPr bwMode="auto">
          <a:xfrm>
            <a:off x="6588125" y="260350"/>
            <a:ext cx="2278063" cy="846138"/>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lvl1pPr>
              <a:defRPr b="1"/>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4365104"/>
            <a:ext cx="6400800" cy="1584176"/>
          </a:xfrm>
        </p:spPr>
        <p:txBody>
          <a:bodyPr/>
          <a:lstStyle>
            <a:lvl1pPr marL="0" indent="0" algn="ctr">
              <a:buNone/>
              <a:defRPr baseline="0">
                <a:solidFill>
                  <a:srgbClr val="004E80"/>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400">
                <a:solidFill>
                  <a:srgbClr val="004E80"/>
                </a:solidFill>
                <a:latin typeface="+mn-lt"/>
              </a:defRPr>
            </a:lvl1pPr>
          </a:lstStyle>
          <a:p>
            <a:pPr>
              <a:defRPr/>
            </a:pPr>
            <a:endParaRPr lang="en-GB"/>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400">
                <a:solidFill>
                  <a:srgbClr val="004E80"/>
                </a:solidFill>
                <a:latin typeface="+mn-lt"/>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M:\Projects Mobility Forum\CREATE\WP7- Communication Dissemination\Communication &amp; Dissemination\Logo and visuals\Final\arrow.png"/>
          <p:cNvPicPr>
            <a:picLocks noChangeAspect="1" noChangeArrowheads="1"/>
          </p:cNvPicPr>
          <p:nvPr userDrawn="1"/>
        </p:nvPicPr>
        <p:blipFill>
          <a:blip r:embed="rId2"/>
          <a:srcRect/>
          <a:stretch>
            <a:fillRect/>
          </a:stretch>
        </p:blipFill>
        <p:spPr bwMode="auto">
          <a:xfrm>
            <a:off x="0" y="-26988"/>
            <a:ext cx="1331913" cy="1943101"/>
          </a:xfrm>
          <a:prstGeom prst="rect">
            <a:avLst/>
          </a:prstGeom>
          <a:noFill/>
          <a:ln w="9525">
            <a:noFill/>
            <a:miter lim="800000"/>
            <a:headEnd/>
            <a:tailEnd/>
          </a:ln>
        </p:spPr>
      </p:pic>
      <p:pic>
        <p:nvPicPr>
          <p:cNvPr id="5" name="Picture 7" descr="M:\Projects Mobility Forum\CREATE\WP7- Communication Dissemination\Communication &amp; Dissemination\Logo and visuals\Final\CREATE-01.jpg"/>
          <p:cNvPicPr>
            <a:picLocks noChangeAspect="1" noChangeArrowheads="1"/>
          </p:cNvPicPr>
          <p:nvPr userDrawn="1"/>
        </p:nvPicPr>
        <p:blipFill>
          <a:blip r:embed="rId3"/>
          <a:srcRect/>
          <a:stretch>
            <a:fillRect/>
          </a:stretch>
        </p:blipFill>
        <p:spPr bwMode="auto">
          <a:xfrm>
            <a:off x="6588125" y="5300663"/>
            <a:ext cx="2278063" cy="847725"/>
          </a:xfrm>
          <a:prstGeom prst="rect">
            <a:avLst/>
          </a:prstGeom>
          <a:noFill/>
          <a:ln w="9525">
            <a:noFill/>
            <a:miter lim="800000"/>
            <a:headEnd/>
            <a:tailEnd/>
          </a:ln>
        </p:spPr>
      </p:pic>
      <p:grpSp>
        <p:nvGrpSpPr>
          <p:cNvPr id="6" name="Group 17"/>
          <p:cNvGrpSpPr>
            <a:grpSpLocks/>
          </p:cNvGrpSpPr>
          <p:nvPr userDrawn="1"/>
        </p:nvGrpSpPr>
        <p:grpSpPr bwMode="auto">
          <a:xfrm>
            <a:off x="0" y="6453188"/>
            <a:ext cx="9145588" cy="144462"/>
            <a:chOff x="0" y="6453336"/>
            <a:chExt cx="9146276" cy="144016"/>
          </a:xfrm>
        </p:grpSpPr>
        <p:cxnSp>
          <p:nvCxnSpPr>
            <p:cNvPr id="7" name="Straight Connector 18"/>
            <p:cNvCxnSpPr/>
            <p:nvPr userDrawn="1"/>
          </p:nvCxnSpPr>
          <p:spPr>
            <a:xfrm>
              <a:off x="0" y="6453336"/>
              <a:ext cx="9144688" cy="0"/>
            </a:xfrm>
            <a:prstGeom prst="line">
              <a:avLst/>
            </a:prstGeom>
            <a:ln w="152400">
              <a:solidFill>
                <a:srgbClr val="004E80"/>
              </a:solidFill>
            </a:ln>
          </p:spPr>
          <p:style>
            <a:lnRef idx="1">
              <a:schemeClr val="accent1"/>
            </a:lnRef>
            <a:fillRef idx="0">
              <a:schemeClr val="accent1"/>
            </a:fillRef>
            <a:effectRef idx="0">
              <a:schemeClr val="accent1"/>
            </a:effectRef>
            <a:fontRef idx="minor">
              <a:schemeClr val="tx1"/>
            </a:fontRef>
          </p:style>
        </p:cxnSp>
        <p:cxnSp>
          <p:nvCxnSpPr>
            <p:cNvPr id="8" name="Straight Connector 19"/>
            <p:cNvCxnSpPr/>
            <p:nvPr userDrawn="1"/>
          </p:nvCxnSpPr>
          <p:spPr>
            <a:xfrm>
              <a:off x="1588" y="6597352"/>
              <a:ext cx="9144688" cy="0"/>
            </a:xfrm>
            <a:prstGeom prst="line">
              <a:avLst/>
            </a:prstGeom>
            <a:ln w="152400">
              <a:solidFill>
                <a:srgbClr val="95C15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a:xfrm>
            <a:off x="457200" y="1600200"/>
            <a:ext cx="8229600" cy="3556992"/>
          </a:xfrm>
        </p:spPr>
        <p:txBody>
          <a:bodyPr/>
          <a:lstStyle>
            <a:lvl1pPr>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Date Placeholder 2"/>
          <p:cNvSpPr>
            <a:spLocks noGrp="1"/>
          </p:cNvSpPr>
          <p:nvPr>
            <p:ph type="dt" sz="half" idx="10"/>
          </p:nvPr>
        </p:nvSpPr>
        <p:spPr>
          <a:xfrm>
            <a:off x="468313" y="5965825"/>
            <a:ext cx="2133600" cy="365125"/>
          </a:xfrm>
          <a:prstGeom prst="rect">
            <a:avLst/>
          </a:prstGeom>
        </p:spPr>
        <p:txBody>
          <a:bodyPr/>
          <a:lstStyle>
            <a:lvl1pPr fontAlgn="auto">
              <a:spcBef>
                <a:spcPts val="0"/>
              </a:spcBef>
              <a:spcAft>
                <a:spcPts val="0"/>
              </a:spcAft>
              <a:defRPr sz="1400">
                <a:solidFill>
                  <a:srgbClr val="004E80"/>
                </a:solidFill>
                <a:latin typeface="+mn-lt"/>
              </a:defRPr>
            </a:lvl1pPr>
          </a:lstStyle>
          <a:p>
            <a:pPr>
              <a:defRPr/>
            </a:pPr>
            <a:endParaRPr lang="en-GB"/>
          </a:p>
        </p:txBody>
      </p:sp>
      <p:sp>
        <p:nvSpPr>
          <p:cNvPr id="10" name="Footer Placeholder 3"/>
          <p:cNvSpPr>
            <a:spLocks noGrp="1"/>
          </p:cNvSpPr>
          <p:nvPr>
            <p:ph type="ftr" sz="quarter" idx="11"/>
          </p:nvPr>
        </p:nvSpPr>
        <p:spPr>
          <a:xfrm>
            <a:off x="3125788" y="5965825"/>
            <a:ext cx="2895600" cy="365125"/>
          </a:xfrm>
          <a:prstGeom prst="rect">
            <a:avLst/>
          </a:prstGeom>
        </p:spPr>
        <p:txBody>
          <a:bodyPr/>
          <a:lstStyle>
            <a:lvl1pPr fontAlgn="auto">
              <a:spcBef>
                <a:spcPts val="0"/>
              </a:spcBef>
              <a:spcAft>
                <a:spcPts val="0"/>
              </a:spcAft>
              <a:defRPr sz="1400">
                <a:solidFill>
                  <a:srgbClr val="004E80"/>
                </a:solidFill>
                <a:latin typeface="+mn-lt"/>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M:\Projects Mobility Forum\CREATE\WP7- Communication Dissemination\Communication &amp; Dissemination\Logo and visuals\Final\arrow.png"/>
          <p:cNvPicPr>
            <a:picLocks noChangeAspect="1" noChangeArrowheads="1"/>
          </p:cNvPicPr>
          <p:nvPr userDrawn="1"/>
        </p:nvPicPr>
        <p:blipFill>
          <a:blip r:embed="rId2"/>
          <a:srcRect/>
          <a:stretch>
            <a:fillRect/>
          </a:stretch>
        </p:blipFill>
        <p:spPr bwMode="auto">
          <a:xfrm>
            <a:off x="0" y="-26988"/>
            <a:ext cx="1331913" cy="1943101"/>
          </a:xfrm>
          <a:prstGeom prst="rect">
            <a:avLst/>
          </a:prstGeom>
          <a:noFill/>
          <a:ln w="9525">
            <a:noFill/>
            <a:miter lim="800000"/>
            <a:headEnd/>
            <a:tailEnd/>
          </a:ln>
        </p:spPr>
      </p:pic>
      <p:pic>
        <p:nvPicPr>
          <p:cNvPr id="8" name="Picture 7" descr="M:\Projects Mobility Forum\CREATE\WP7- Communication Dissemination\Communication &amp; Dissemination\Logo and visuals\Final\CREATE-01.jpg"/>
          <p:cNvPicPr>
            <a:picLocks noChangeAspect="1" noChangeArrowheads="1"/>
          </p:cNvPicPr>
          <p:nvPr userDrawn="1"/>
        </p:nvPicPr>
        <p:blipFill>
          <a:blip r:embed="rId3"/>
          <a:srcRect/>
          <a:stretch>
            <a:fillRect/>
          </a:stretch>
        </p:blipFill>
        <p:spPr bwMode="auto">
          <a:xfrm>
            <a:off x="6588125" y="5300663"/>
            <a:ext cx="2278063" cy="847725"/>
          </a:xfrm>
          <a:prstGeom prst="rect">
            <a:avLst/>
          </a:prstGeom>
          <a:noFill/>
          <a:ln w="9525">
            <a:noFill/>
            <a:miter lim="800000"/>
            <a:headEnd/>
            <a:tailEnd/>
          </a:ln>
        </p:spPr>
      </p:pic>
      <p:grpSp>
        <p:nvGrpSpPr>
          <p:cNvPr id="9" name="Group 18"/>
          <p:cNvGrpSpPr>
            <a:grpSpLocks/>
          </p:cNvGrpSpPr>
          <p:nvPr userDrawn="1"/>
        </p:nvGrpSpPr>
        <p:grpSpPr bwMode="auto">
          <a:xfrm>
            <a:off x="0" y="6453188"/>
            <a:ext cx="9145588" cy="144462"/>
            <a:chOff x="0" y="6453336"/>
            <a:chExt cx="9146276" cy="144016"/>
          </a:xfrm>
        </p:grpSpPr>
        <p:cxnSp>
          <p:nvCxnSpPr>
            <p:cNvPr id="10" name="Straight Connector 19"/>
            <p:cNvCxnSpPr/>
            <p:nvPr userDrawn="1"/>
          </p:nvCxnSpPr>
          <p:spPr>
            <a:xfrm>
              <a:off x="0" y="6453336"/>
              <a:ext cx="9144688" cy="0"/>
            </a:xfrm>
            <a:prstGeom prst="line">
              <a:avLst/>
            </a:prstGeom>
            <a:ln w="152400">
              <a:solidFill>
                <a:srgbClr val="004E80"/>
              </a:solidFill>
            </a:ln>
          </p:spPr>
          <p:style>
            <a:lnRef idx="1">
              <a:schemeClr val="accent1"/>
            </a:lnRef>
            <a:fillRef idx="0">
              <a:schemeClr val="accent1"/>
            </a:fillRef>
            <a:effectRef idx="0">
              <a:schemeClr val="accent1"/>
            </a:effectRef>
            <a:fontRef idx="minor">
              <a:schemeClr val="tx1"/>
            </a:fontRef>
          </p:style>
        </p:cxnSp>
        <p:cxnSp>
          <p:nvCxnSpPr>
            <p:cNvPr id="11" name="Straight Connector 20"/>
            <p:cNvCxnSpPr/>
            <p:nvPr userDrawn="1"/>
          </p:nvCxnSpPr>
          <p:spPr>
            <a:xfrm>
              <a:off x="1588" y="6597352"/>
              <a:ext cx="9144688" cy="0"/>
            </a:xfrm>
            <a:prstGeom prst="line">
              <a:avLst/>
            </a:prstGeom>
            <a:ln w="152400">
              <a:solidFill>
                <a:srgbClr val="95C15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rgbClr val="004E8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smtClean="0"/>
          </a:p>
        </p:txBody>
      </p:sp>
      <p:sp>
        <p:nvSpPr>
          <p:cNvPr id="4" name="Content Placeholder 3"/>
          <p:cNvSpPr>
            <a:spLocks noGrp="1"/>
          </p:cNvSpPr>
          <p:nvPr>
            <p:ph sz="half" idx="2"/>
          </p:nvPr>
        </p:nvSpPr>
        <p:spPr>
          <a:xfrm>
            <a:off x="457200" y="2174875"/>
            <a:ext cx="4040188" cy="29823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4E8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smtClean="0"/>
          </a:p>
        </p:txBody>
      </p:sp>
      <p:sp>
        <p:nvSpPr>
          <p:cNvPr id="6" name="Content Placeholder 5"/>
          <p:cNvSpPr>
            <a:spLocks noGrp="1"/>
          </p:cNvSpPr>
          <p:nvPr>
            <p:ph sz="quarter" idx="4"/>
          </p:nvPr>
        </p:nvSpPr>
        <p:spPr>
          <a:xfrm>
            <a:off x="4645025" y="2174875"/>
            <a:ext cx="4041775" cy="29823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Date Placeholder 2"/>
          <p:cNvSpPr>
            <a:spLocks noGrp="1"/>
          </p:cNvSpPr>
          <p:nvPr>
            <p:ph type="dt" sz="half" idx="10"/>
          </p:nvPr>
        </p:nvSpPr>
        <p:spPr>
          <a:xfrm>
            <a:off x="468313" y="5965825"/>
            <a:ext cx="2133600" cy="365125"/>
          </a:xfrm>
          <a:prstGeom prst="rect">
            <a:avLst/>
          </a:prstGeom>
        </p:spPr>
        <p:txBody>
          <a:bodyPr/>
          <a:lstStyle>
            <a:lvl1pPr fontAlgn="auto">
              <a:spcBef>
                <a:spcPts val="0"/>
              </a:spcBef>
              <a:spcAft>
                <a:spcPts val="0"/>
              </a:spcAft>
              <a:defRPr sz="1400">
                <a:solidFill>
                  <a:srgbClr val="004E80"/>
                </a:solidFill>
                <a:latin typeface="+mn-lt"/>
              </a:defRPr>
            </a:lvl1pPr>
          </a:lstStyle>
          <a:p>
            <a:pPr>
              <a:defRPr/>
            </a:pPr>
            <a:endParaRPr lang="en-GB"/>
          </a:p>
        </p:txBody>
      </p:sp>
      <p:sp>
        <p:nvSpPr>
          <p:cNvPr id="13" name="Footer Placeholder 3"/>
          <p:cNvSpPr>
            <a:spLocks noGrp="1"/>
          </p:cNvSpPr>
          <p:nvPr>
            <p:ph type="ftr" sz="quarter" idx="11"/>
          </p:nvPr>
        </p:nvSpPr>
        <p:spPr>
          <a:xfrm>
            <a:off x="3125788" y="5965825"/>
            <a:ext cx="2895600" cy="365125"/>
          </a:xfrm>
          <a:prstGeom prst="rect">
            <a:avLst/>
          </a:prstGeom>
        </p:spPr>
        <p:txBody>
          <a:bodyPr/>
          <a:lstStyle>
            <a:lvl1pPr fontAlgn="auto">
              <a:spcBef>
                <a:spcPts val="0"/>
              </a:spcBef>
              <a:spcAft>
                <a:spcPts val="0"/>
              </a:spcAft>
              <a:defRPr sz="1400">
                <a:solidFill>
                  <a:srgbClr val="004E80"/>
                </a:solidFill>
                <a:latin typeface="+mn-lt"/>
              </a:defRPr>
            </a:lvl1pPr>
          </a:lstStyle>
          <a:p>
            <a:pPr>
              <a:defRPr/>
            </a:pP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M:\Projects Mobility Forum\CREATE\WP7- Communication Dissemination\Communication &amp; Dissemination\Logo and visuals\Final\arrow.png"/>
          <p:cNvPicPr>
            <a:picLocks noChangeAspect="1" noChangeArrowheads="1"/>
          </p:cNvPicPr>
          <p:nvPr userDrawn="1"/>
        </p:nvPicPr>
        <p:blipFill>
          <a:blip r:embed="rId2"/>
          <a:srcRect/>
          <a:stretch>
            <a:fillRect/>
          </a:stretch>
        </p:blipFill>
        <p:spPr bwMode="auto">
          <a:xfrm>
            <a:off x="0" y="-26988"/>
            <a:ext cx="1331913" cy="1943101"/>
          </a:xfrm>
          <a:prstGeom prst="rect">
            <a:avLst/>
          </a:prstGeom>
          <a:noFill/>
          <a:ln w="9525">
            <a:noFill/>
            <a:miter lim="800000"/>
            <a:headEnd/>
            <a:tailEnd/>
          </a:ln>
        </p:spPr>
      </p:pic>
      <p:pic>
        <p:nvPicPr>
          <p:cNvPr id="4" name="Picture 7" descr="M:\Projects Mobility Forum\CREATE\WP7- Communication Dissemination\Communication &amp; Dissemination\Logo and visuals\Final\CREATE-01.jpg"/>
          <p:cNvPicPr>
            <a:picLocks noChangeAspect="1" noChangeArrowheads="1"/>
          </p:cNvPicPr>
          <p:nvPr userDrawn="1"/>
        </p:nvPicPr>
        <p:blipFill>
          <a:blip r:embed="rId3"/>
          <a:srcRect/>
          <a:stretch>
            <a:fillRect/>
          </a:stretch>
        </p:blipFill>
        <p:spPr bwMode="auto">
          <a:xfrm>
            <a:off x="6588125" y="5300663"/>
            <a:ext cx="2278063" cy="847725"/>
          </a:xfrm>
          <a:prstGeom prst="rect">
            <a:avLst/>
          </a:prstGeom>
          <a:noFill/>
          <a:ln w="9525">
            <a:noFill/>
            <a:miter lim="800000"/>
            <a:headEnd/>
            <a:tailEnd/>
          </a:ln>
        </p:spPr>
      </p:pic>
      <p:grpSp>
        <p:nvGrpSpPr>
          <p:cNvPr id="5" name="Group 13"/>
          <p:cNvGrpSpPr>
            <a:grpSpLocks/>
          </p:cNvGrpSpPr>
          <p:nvPr userDrawn="1"/>
        </p:nvGrpSpPr>
        <p:grpSpPr bwMode="auto">
          <a:xfrm>
            <a:off x="0" y="6453188"/>
            <a:ext cx="9144000" cy="144462"/>
            <a:chOff x="-569" y="6453336"/>
            <a:chExt cx="9145138" cy="144016"/>
          </a:xfrm>
        </p:grpSpPr>
        <p:cxnSp>
          <p:nvCxnSpPr>
            <p:cNvPr id="6" name="Straight Connector 8"/>
            <p:cNvCxnSpPr/>
            <p:nvPr userDrawn="1"/>
          </p:nvCxnSpPr>
          <p:spPr>
            <a:xfrm>
              <a:off x="-569" y="6453336"/>
              <a:ext cx="9145138" cy="0"/>
            </a:xfrm>
            <a:prstGeom prst="line">
              <a:avLst/>
            </a:prstGeom>
            <a:ln w="152400">
              <a:solidFill>
                <a:srgbClr val="004E80"/>
              </a:solidFill>
            </a:ln>
          </p:spPr>
          <p:style>
            <a:lnRef idx="1">
              <a:schemeClr val="accent1"/>
            </a:lnRef>
            <a:fillRef idx="0">
              <a:schemeClr val="accent1"/>
            </a:fillRef>
            <a:effectRef idx="0">
              <a:schemeClr val="accent1"/>
            </a:effectRef>
            <a:fontRef idx="minor">
              <a:schemeClr val="tx1"/>
            </a:fontRef>
          </p:style>
        </p:cxnSp>
        <p:cxnSp>
          <p:nvCxnSpPr>
            <p:cNvPr id="7" name="Straight Connector 7"/>
            <p:cNvCxnSpPr/>
            <p:nvPr userDrawn="1"/>
          </p:nvCxnSpPr>
          <p:spPr>
            <a:xfrm>
              <a:off x="-569" y="6597352"/>
              <a:ext cx="9145138" cy="0"/>
            </a:xfrm>
            <a:prstGeom prst="line">
              <a:avLst/>
            </a:prstGeom>
            <a:ln w="152400">
              <a:solidFill>
                <a:srgbClr val="95C15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b="1"/>
            </a:lvl1pPr>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entury Gothic" pitchFamily="34" charset="0"/>
        </a:defRPr>
      </a:lvl2pPr>
      <a:lvl3pPr algn="ctr" rtl="0" eaLnBrk="0" fontAlgn="base" hangingPunct="0">
        <a:spcBef>
          <a:spcPct val="0"/>
        </a:spcBef>
        <a:spcAft>
          <a:spcPct val="0"/>
        </a:spcAft>
        <a:defRPr sz="4400" b="1">
          <a:solidFill>
            <a:schemeClr val="tx1"/>
          </a:solidFill>
          <a:latin typeface="Century Gothic" pitchFamily="34" charset="0"/>
        </a:defRPr>
      </a:lvl3pPr>
      <a:lvl4pPr algn="ctr" rtl="0" eaLnBrk="0" fontAlgn="base" hangingPunct="0">
        <a:spcBef>
          <a:spcPct val="0"/>
        </a:spcBef>
        <a:spcAft>
          <a:spcPct val="0"/>
        </a:spcAft>
        <a:defRPr sz="4400" b="1">
          <a:solidFill>
            <a:schemeClr val="tx1"/>
          </a:solidFill>
          <a:latin typeface="Century Gothic" pitchFamily="34" charset="0"/>
        </a:defRPr>
      </a:lvl4pPr>
      <a:lvl5pPr algn="ctr" rtl="0" eaLnBrk="0" fontAlgn="base" hangingPunct="0">
        <a:spcBef>
          <a:spcPct val="0"/>
        </a:spcBef>
        <a:spcAft>
          <a:spcPct val="0"/>
        </a:spcAft>
        <a:defRPr sz="4400" b="1">
          <a:solidFill>
            <a:schemeClr val="tx1"/>
          </a:solidFill>
          <a:latin typeface="Century Gothic" pitchFamily="34" charset="0"/>
        </a:defRPr>
      </a:lvl5pPr>
      <a:lvl6pPr marL="457200" algn="ctr" rtl="0" fontAlgn="base">
        <a:spcBef>
          <a:spcPct val="0"/>
        </a:spcBef>
        <a:spcAft>
          <a:spcPct val="0"/>
        </a:spcAft>
        <a:defRPr sz="4400" b="1">
          <a:solidFill>
            <a:schemeClr val="tx1"/>
          </a:solidFill>
          <a:latin typeface="Century Gothic" pitchFamily="34" charset="0"/>
        </a:defRPr>
      </a:lvl6pPr>
      <a:lvl7pPr marL="914400" algn="ctr" rtl="0" fontAlgn="base">
        <a:spcBef>
          <a:spcPct val="0"/>
        </a:spcBef>
        <a:spcAft>
          <a:spcPct val="0"/>
        </a:spcAft>
        <a:defRPr sz="4400" b="1">
          <a:solidFill>
            <a:schemeClr val="tx1"/>
          </a:solidFill>
          <a:latin typeface="Century Gothic" pitchFamily="34" charset="0"/>
        </a:defRPr>
      </a:lvl7pPr>
      <a:lvl8pPr marL="1371600" algn="ctr" rtl="0" fontAlgn="base">
        <a:spcBef>
          <a:spcPct val="0"/>
        </a:spcBef>
        <a:spcAft>
          <a:spcPct val="0"/>
        </a:spcAft>
        <a:defRPr sz="4400" b="1">
          <a:solidFill>
            <a:schemeClr val="tx1"/>
          </a:solidFill>
          <a:latin typeface="Century Gothic" pitchFamily="34" charset="0"/>
        </a:defRPr>
      </a:lvl8pPr>
      <a:lvl9pPr marL="1828800" algn="ctr" rtl="0" fontAlgn="base">
        <a:spcBef>
          <a:spcPct val="0"/>
        </a:spcBef>
        <a:spcAft>
          <a:spcPct val="0"/>
        </a:spcAft>
        <a:defRPr sz="4400" b="1">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peter.jones@ucl.ac.u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mailto:vanessa.holve@eurocities.eu"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create-mobility.e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5.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11.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684213" y="2420938"/>
            <a:ext cx="7772400" cy="1470025"/>
          </a:xfrm>
        </p:spPr>
        <p:txBody>
          <a:bodyPr/>
          <a:lstStyle/>
          <a:p>
            <a:pPr eaLnBrk="1" hangingPunct="1"/>
            <a:r>
              <a:rPr lang="en-US" sz="3600" smtClean="0">
                <a:solidFill>
                  <a:srgbClr val="004E80"/>
                </a:solidFill>
              </a:rPr>
              <a:t>“C</a:t>
            </a:r>
            <a:r>
              <a:rPr lang="en-US" sz="3600" b="0" smtClean="0">
                <a:solidFill>
                  <a:srgbClr val="004E80"/>
                </a:solidFill>
              </a:rPr>
              <a:t>ongestion </a:t>
            </a:r>
            <a:r>
              <a:rPr lang="en-US" sz="3600" smtClean="0">
                <a:solidFill>
                  <a:srgbClr val="004E80"/>
                </a:solidFill>
              </a:rPr>
              <a:t>R</a:t>
            </a:r>
            <a:r>
              <a:rPr lang="en-US" sz="3600" b="0" smtClean="0">
                <a:solidFill>
                  <a:srgbClr val="004E80"/>
                </a:solidFill>
              </a:rPr>
              <a:t>eduction in </a:t>
            </a:r>
            <a:r>
              <a:rPr lang="en-US" sz="3600" smtClean="0">
                <a:solidFill>
                  <a:srgbClr val="004E80"/>
                </a:solidFill>
              </a:rPr>
              <a:t>E</a:t>
            </a:r>
            <a:r>
              <a:rPr lang="en-US" sz="3600" b="0" smtClean="0">
                <a:solidFill>
                  <a:srgbClr val="004E80"/>
                </a:solidFill>
              </a:rPr>
              <a:t>urope: </a:t>
            </a:r>
            <a:r>
              <a:rPr lang="en-US" sz="3600" smtClean="0">
                <a:solidFill>
                  <a:srgbClr val="004E80"/>
                </a:solidFill>
              </a:rPr>
              <a:t>A</a:t>
            </a:r>
            <a:r>
              <a:rPr lang="en-US" sz="3600" b="0" smtClean="0">
                <a:solidFill>
                  <a:srgbClr val="004E80"/>
                </a:solidFill>
              </a:rPr>
              <a:t>dvancing </a:t>
            </a:r>
            <a:r>
              <a:rPr lang="en-US" sz="3600" smtClean="0">
                <a:solidFill>
                  <a:srgbClr val="004E80"/>
                </a:solidFill>
              </a:rPr>
              <a:t>T</a:t>
            </a:r>
            <a:r>
              <a:rPr lang="en-US" sz="3600" b="0" smtClean="0">
                <a:solidFill>
                  <a:srgbClr val="004E80"/>
                </a:solidFill>
              </a:rPr>
              <a:t>ransport </a:t>
            </a:r>
            <a:r>
              <a:rPr lang="en-US" sz="3600" smtClean="0">
                <a:solidFill>
                  <a:srgbClr val="004E80"/>
                </a:solidFill>
              </a:rPr>
              <a:t>E</a:t>
            </a:r>
            <a:r>
              <a:rPr lang="en-US" sz="3600" b="0" smtClean="0">
                <a:solidFill>
                  <a:srgbClr val="004E80"/>
                </a:solidFill>
              </a:rPr>
              <a:t>fficiency”</a:t>
            </a:r>
            <a:endParaRPr lang="en-US" sz="3600" smtClean="0"/>
          </a:p>
        </p:txBody>
      </p:sp>
      <p:sp>
        <p:nvSpPr>
          <p:cNvPr id="7170" name="Subtitle 2"/>
          <p:cNvSpPr>
            <a:spLocks noGrp="1"/>
          </p:cNvSpPr>
          <p:nvPr>
            <p:ph type="subTitle" idx="1"/>
          </p:nvPr>
        </p:nvSpPr>
        <p:spPr>
          <a:xfrm>
            <a:off x="1371600" y="4365625"/>
            <a:ext cx="6400800" cy="1584325"/>
          </a:xfrm>
        </p:spPr>
        <p:txBody>
          <a:bodyPr/>
          <a:lstStyle/>
          <a:p>
            <a:pPr eaLnBrk="1" hangingPunct="1"/>
            <a:r>
              <a:rPr lang="en-US" sz="2400" smtClean="0"/>
              <a:t>C R E A T E</a:t>
            </a:r>
          </a:p>
        </p:txBody>
      </p:sp>
      <p:sp>
        <p:nvSpPr>
          <p:cNvPr id="7171" name="Footer Placeholder 3"/>
          <p:cNvSpPr>
            <a:spLocks noGrp="1"/>
          </p:cNvSpPr>
          <p:nvPr>
            <p:ph type="ftr" sz="quarter" idx="11"/>
          </p:nvPr>
        </p:nvSpPr>
        <p:spPr bwMode="auto">
          <a:xfrm>
            <a:off x="3124200" y="6356350"/>
            <a:ext cx="4616450" cy="365125"/>
          </a:xfrm>
          <a:ln>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r>
              <a:rPr lang="en-US" smtClean="0"/>
              <a:t>Standard CREATE Presentation  - </a:t>
            </a:r>
            <a:fld id="{DB743BC1-8D1E-4CEA-8FA7-575A2720BAF0}" type="datetime1">
              <a:rPr lang="en-GB" smtClean="0"/>
              <a:pPr algn="ctr" fontAlgn="base">
                <a:spcBef>
                  <a:spcPct val="0"/>
                </a:spcBef>
                <a:spcAft>
                  <a:spcPct val="0"/>
                </a:spcAft>
                <a:defRPr/>
              </a:pPr>
              <a:t>13/01/2017</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fr-BE" sz="3600" smtClean="0"/>
              <a:t>Stage 2 Cities </a:t>
            </a:r>
            <a:endParaRPr lang="en-GB" smtClean="0"/>
          </a:p>
        </p:txBody>
      </p:sp>
      <p:sp>
        <p:nvSpPr>
          <p:cNvPr id="25602" name="Footer Placeholder 3"/>
          <p:cNvSpPr>
            <a:spLocks noGrp="1"/>
          </p:cNvSpPr>
          <p:nvPr>
            <p:ph type="ftr"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mtClean="0"/>
          </a:p>
        </p:txBody>
      </p:sp>
      <p:sp>
        <p:nvSpPr>
          <p:cNvPr id="25603" name="TextBox 4"/>
          <p:cNvSpPr txBox="1">
            <a:spLocks noChangeArrowheads="1"/>
          </p:cNvSpPr>
          <p:nvPr/>
        </p:nvSpPr>
        <p:spPr bwMode="auto">
          <a:xfrm>
            <a:off x="457200" y="4149725"/>
            <a:ext cx="8229600" cy="1568450"/>
          </a:xfrm>
          <a:prstGeom prst="rect">
            <a:avLst/>
          </a:prstGeom>
          <a:noFill/>
          <a:ln w="9525">
            <a:noFill/>
            <a:miter lim="800000"/>
            <a:headEnd/>
            <a:tailEnd/>
          </a:ln>
        </p:spPr>
        <p:txBody>
          <a:bodyPr>
            <a:spAutoFit/>
          </a:bodyPr>
          <a:lstStyle/>
          <a:p>
            <a:r>
              <a:rPr lang="en-GB" sz="2400">
                <a:latin typeface="Century Gothic" pitchFamily="34" charset="0"/>
              </a:rPr>
              <a:t>Cities facing problems associated with increased car use, such as congestion and pollution, introduce policies to provide better public transport alternatives and limit car access to city centres. </a:t>
            </a:r>
          </a:p>
        </p:txBody>
      </p:sp>
      <p:pic>
        <p:nvPicPr>
          <p:cNvPr id="7171" name="Picture 3"/>
          <p:cNvPicPr>
            <a:picLocks noGrp="1" noChangeAspect="1" noChangeArrowheads="1"/>
          </p:cNvPicPr>
          <p:nvPr>
            <p:ph idx="1"/>
          </p:nvPr>
        </p:nvPicPr>
        <p:blipFill>
          <a:blip r:embed="rId3"/>
          <a:srcRect/>
          <a:stretch>
            <a:fillRect/>
          </a:stretch>
        </p:blipFill>
        <p:spPr>
          <a:xfrm>
            <a:off x="935038" y="1376363"/>
            <a:ext cx="7273925" cy="270033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fr-BE" sz="3600" smtClean="0"/>
              <a:t>Stage 3 Cities </a:t>
            </a:r>
            <a:endParaRPr lang="en-GB" smtClean="0"/>
          </a:p>
        </p:txBody>
      </p:sp>
      <p:sp>
        <p:nvSpPr>
          <p:cNvPr id="27650" name="Footer Placeholder 3"/>
          <p:cNvSpPr>
            <a:spLocks noGrp="1"/>
          </p:cNvSpPr>
          <p:nvPr>
            <p:ph type="ftr"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mtClean="0"/>
          </a:p>
        </p:txBody>
      </p:sp>
      <p:sp>
        <p:nvSpPr>
          <p:cNvPr id="27651" name="TextBox 4"/>
          <p:cNvSpPr txBox="1">
            <a:spLocks noChangeArrowheads="1"/>
          </p:cNvSpPr>
          <p:nvPr/>
        </p:nvSpPr>
        <p:spPr bwMode="auto">
          <a:xfrm>
            <a:off x="457200" y="4149725"/>
            <a:ext cx="8229600" cy="1568450"/>
          </a:xfrm>
          <a:prstGeom prst="rect">
            <a:avLst/>
          </a:prstGeom>
          <a:noFill/>
          <a:ln w="9525">
            <a:noFill/>
            <a:miter lim="800000"/>
            <a:headEnd/>
            <a:tailEnd/>
          </a:ln>
        </p:spPr>
        <p:txBody>
          <a:bodyPr>
            <a:spAutoFit/>
          </a:bodyPr>
          <a:lstStyle/>
          <a:p>
            <a:r>
              <a:rPr lang="en-GB" sz="2400">
                <a:latin typeface="Century Gothic" pitchFamily="34" charset="0"/>
              </a:rPr>
              <a:t>Cities aspire to become “liveable cities” by encouraging street activities, relocating road space to public transport, and promoting walking and cycling. </a:t>
            </a:r>
          </a:p>
        </p:txBody>
      </p:sp>
      <p:pic>
        <p:nvPicPr>
          <p:cNvPr id="8194" name="Picture 2"/>
          <p:cNvPicPr>
            <a:picLocks noGrp="1" noChangeAspect="1" noChangeArrowheads="1"/>
          </p:cNvPicPr>
          <p:nvPr>
            <p:ph idx="1"/>
          </p:nvPr>
        </p:nvPicPr>
        <p:blipFill>
          <a:blip r:embed="rId3"/>
          <a:srcRect/>
          <a:stretch>
            <a:fillRect/>
          </a:stretch>
        </p:blipFill>
        <p:spPr>
          <a:xfrm>
            <a:off x="925513" y="1376363"/>
            <a:ext cx="7292975" cy="270033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GB" sz="2400" smtClean="0">
                <a:solidFill>
                  <a:srgbClr val="33CC33"/>
                </a:solidFill>
              </a:rPr>
              <a:t>Can this evolutionary/learning process </a:t>
            </a:r>
            <a:br>
              <a:rPr lang="en-GB" sz="2400" smtClean="0">
                <a:solidFill>
                  <a:srgbClr val="33CC33"/>
                </a:solidFill>
              </a:rPr>
            </a:br>
            <a:r>
              <a:rPr lang="en-GB" sz="2400" smtClean="0">
                <a:solidFill>
                  <a:srgbClr val="33CC33"/>
                </a:solidFill>
              </a:rPr>
              <a:t>be short-circuited? </a:t>
            </a:r>
            <a:r>
              <a:rPr lang="en-US" sz="2400" smtClean="0">
                <a:solidFill>
                  <a:srgbClr val="33CC33"/>
                </a:solidFill>
              </a:rPr>
              <a:t> </a:t>
            </a:r>
            <a:endParaRPr lang="en-GB" sz="2400" smtClean="0">
              <a:solidFill>
                <a:srgbClr val="33CC33"/>
              </a:solidFill>
            </a:endParaRPr>
          </a:p>
        </p:txBody>
      </p:sp>
      <p:sp>
        <p:nvSpPr>
          <p:cNvPr id="29698" name="Footer Placeholder 3"/>
          <p:cNvSpPr>
            <a:spLocks noGrp="1"/>
          </p:cNvSpPr>
          <p:nvPr>
            <p:ph type="ftr"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mtClean="0"/>
          </a:p>
        </p:txBody>
      </p:sp>
      <p:sp>
        <p:nvSpPr>
          <p:cNvPr id="5" name="TextBox 4"/>
          <p:cNvSpPr txBox="1">
            <a:spLocks noChangeArrowheads="1"/>
          </p:cNvSpPr>
          <p:nvPr/>
        </p:nvSpPr>
        <p:spPr bwMode="auto">
          <a:xfrm>
            <a:off x="457200" y="4149725"/>
            <a:ext cx="8229600" cy="1568450"/>
          </a:xfrm>
          <a:prstGeom prst="rect">
            <a:avLst/>
          </a:prstGeom>
          <a:noFill/>
          <a:ln w="9525">
            <a:noFill/>
            <a:miter lim="800000"/>
            <a:headEnd/>
            <a:tailEnd/>
          </a:ln>
        </p:spPr>
        <p:txBody>
          <a:bodyPr>
            <a:spAutoFit/>
          </a:bodyPr>
          <a:lstStyle/>
          <a:p>
            <a:r>
              <a:rPr lang="en-GB" sz="2400">
                <a:latin typeface="Century Gothic" pitchFamily="34" charset="0"/>
                <a:sym typeface="Wingdings" pitchFamily="2" charset="2"/>
              </a:rPr>
              <a:t> </a:t>
            </a:r>
            <a:r>
              <a:rPr lang="en-GB" sz="2400" b="1">
                <a:latin typeface="Century Gothic" pitchFamily="34" charset="0"/>
              </a:rPr>
              <a:t>CREATE promotes knowledge transfer to stage 1 cities and supports them in short-circuiting this evolutionary process, to become more liveable and sustainable. </a:t>
            </a:r>
          </a:p>
        </p:txBody>
      </p:sp>
      <p:pic>
        <p:nvPicPr>
          <p:cNvPr id="1028" name="Picture 4"/>
          <p:cNvPicPr>
            <a:picLocks noGrp="1" noChangeAspect="1" noChangeArrowheads="1"/>
          </p:cNvPicPr>
          <p:nvPr>
            <p:ph idx="1"/>
          </p:nvPr>
        </p:nvPicPr>
        <p:blipFill>
          <a:blip r:embed="rId3"/>
          <a:srcRect/>
          <a:stretch>
            <a:fillRect/>
          </a:stretch>
        </p:blipFill>
        <p:spPr>
          <a:xfrm>
            <a:off x="995363" y="1457325"/>
            <a:ext cx="7153275" cy="2619375"/>
          </a:xfrm>
        </p:spPr>
      </p:pic>
      <p:cxnSp>
        <p:nvCxnSpPr>
          <p:cNvPr id="9" name="Straight Arrow Connector 8"/>
          <p:cNvCxnSpPr/>
          <p:nvPr/>
        </p:nvCxnSpPr>
        <p:spPr>
          <a:xfrm flipV="1">
            <a:off x="1619250" y="2852738"/>
            <a:ext cx="5832475" cy="647700"/>
          </a:xfrm>
          <a:prstGeom prst="straightConnector1">
            <a:avLst/>
          </a:prstGeom>
          <a:ln w="38100">
            <a:solidFill>
              <a:srgbClr val="33CC33"/>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childTnLst>
                                </p:cTn>
                              </p:par>
                              <p:par>
                                <p:cTn id="8" presetID="22" presetClass="entr" presetSubtype="4" fill="hold" nodeType="withEffect">
                                  <p:stCondLst>
                                    <p:cond delay="150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1000"/>
                                        <p:tgtEl>
                                          <p:spTgt spid="9"/>
                                        </p:tgtEl>
                                      </p:cBhvr>
                                    </p:animEffect>
                                  </p:childTnLst>
                                </p:cTn>
                              </p:par>
                              <p:par>
                                <p:cTn id="11" presetID="1" presetClass="entr" presetSubtype="0" fill="hold" grpId="0" nodeType="withEffect">
                                  <p:stCondLst>
                                    <p:cond delay="15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nchor="t"/>
          <a:lstStyle/>
          <a:p>
            <a:pPr eaLnBrk="1" hangingPunct="1"/>
            <a:r>
              <a:rPr lang="fr-BE" sz="3600" smtClean="0"/>
              <a:t>Objectives</a:t>
            </a:r>
            <a:endParaRPr lang="en-GB" sz="3600" smtClean="0"/>
          </a:p>
        </p:txBody>
      </p:sp>
      <p:graphicFrame>
        <p:nvGraphicFramePr>
          <p:cNvPr id="5" name="Content Placeholder 4"/>
          <p:cNvGraphicFramePr>
            <a:graphicFrameLocks noGrp="1"/>
          </p:cNvGraphicFramePr>
          <p:nvPr>
            <p:ph idx="1"/>
          </p:nvPr>
        </p:nvGraphicFramePr>
        <p:xfrm>
          <a:off x="-2484784" y="1196752"/>
          <a:ext cx="1425758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7" name="Footer Placeholder 3"/>
          <p:cNvSpPr>
            <a:spLocks noGrp="1"/>
          </p:cNvSpPr>
          <p:nvPr>
            <p:ph type="ftr"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grpId="0" nodeType="withEffect">
                                  <p:stCondLst>
                                    <p:cond delay="0"/>
                                  </p:stCondLst>
                                  <p:childTnLst>
                                    <p:animClr clrSpc="rgb" dir="cw">
                                      <p:cBhvr>
                                        <p:cTn id="6" dur="2000" fill="hold"/>
                                        <p:tgtEl>
                                          <p:spTgt spid="5">
                                            <p:graphicEl>
                                              <a:dgm id="{25C6DF9F-113C-4A92-B1C2-A6B8B09D2119}"/>
                                            </p:graphicEl>
                                          </p:spTgt>
                                        </p:tgtEl>
                                        <p:attrNameLst>
                                          <p:attrName>stroke.color</p:attrName>
                                        </p:attrNameLst>
                                      </p:cBhvr>
                                      <p:to>
                                        <a:schemeClr val="accent2"/>
                                      </p:to>
                                    </p:animClr>
                                    <p:set>
                                      <p:cBhvr>
                                        <p:cTn id="7" dur="2000" fill="hold"/>
                                        <p:tgtEl>
                                          <p:spTgt spid="5">
                                            <p:graphicEl>
                                              <a:dgm id="{25C6DF9F-113C-4A92-B1C2-A6B8B09D2119}"/>
                                            </p:graphicEl>
                                          </p:spTgt>
                                        </p:tgtEl>
                                        <p:attrNameLst>
                                          <p:attrName>stroke.on</p:attrName>
                                        </p:attrNameLst>
                                      </p:cBhvr>
                                      <p:to>
                                        <p:strVal val="true"/>
                                      </p:to>
                                    </p:set>
                                  </p:childTnLst>
                                </p:cTn>
                              </p:par>
                              <p:par>
                                <p:cTn id="8" presetID="7" presetClass="emph" presetSubtype="2" fill="hold" grpId="0" nodeType="withEffect">
                                  <p:stCondLst>
                                    <p:cond delay="0"/>
                                  </p:stCondLst>
                                  <p:childTnLst>
                                    <p:animClr clrSpc="rgb" dir="cw">
                                      <p:cBhvr>
                                        <p:cTn id="9" dur="2000" fill="hold"/>
                                        <p:tgtEl>
                                          <p:spTgt spid="5">
                                            <p:graphicEl>
                                              <a:dgm id="{5815FD4C-B9ED-422B-BBAE-6E14E6C6F996}"/>
                                            </p:graphicEl>
                                          </p:spTgt>
                                        </p:tgtEl>
                                        <p:attrNameLst>
                                          <p:attrName>stroke.color</p:attrName>
                                        </p:attrNameLst>
                                      </p:cBhvr>
                                      <p:to>
                                        <a:schemeClr val="accent2"/>
                                      </p:to>
                                    </p:animClr>
                                    <p:set>
                                      <p:cBhvr>
                                        <p:cTn id="10" dur="2000" fill="hold"/>
                                        <p:tgtEl>
                                          <p:spTgt spid="5">
                                            <p:graphicEl>
                                              <a:dgm id="{5815FD4C-B9ED-422B-BBAE-6E14E6C6F996}"/>
                                            </p:graphicEl>
                                          </p:spTgt>
                                        </p:tgtEl>
                                        <p:attrNameLst>
                                          <p:attrName>stroke.on</p:attrName>
                                        </p:attrNameLst>
                                      </p:cBhvr>
                                      <p:to>
                                        <p:strVal val="true"/>
                                      </p:to>
                                    </p:set>
                                  </p:childTnLst>
                                </p:cTn>
                              </p:par>
                              <p:par>
                                <p:cTn id="11" presetID="7" presetClass="emph" presetSubtype="2" fill="hold" grpId="0" nodeType="withEffect">
                                  <p:stCondLst>
                                    <p:cond delay="0"/>
                                  </p:stCondLst>
                                  <p:childTnLst>
                                    <p:animClr clrSpc="rgb" dir="cw">
                                      <p:cBhvr>
                                        <p:cTn id="12" dur="2000" fill="hold"/>
                                        <p:tgtEl>
                                          <p:spTgt spid="5">
                                            <p:graphicEl>
                                              <a:dgm id="{BA35A99A-1B75-4039-8AAA-C2812515B6E1}"/>
                                            </p:graphicEl>
                                          </p:spTgt>
                                        </p:tgtEl>
                                        <p:attrNameLst>
                                          <p:attrName>stroke.color</p:attrName>
                                        </p:attrNameLst>
                                      </p:cBhvr>
                                      <p:to>
                                        <a:schemeClr val="accent2"/>
                                      </p:to>
                                    </p:animClr>
                                    <p:set>
                                      <p:cBhvr>
                                        <p:cTn id="13" dur="2000" fill="hold"/>
                                        <p:tgtEl>
                                          <p:spTgt spid="5">
                                            <p:graphicEl>
                                              <a:dgm id="{BA35A99A-1B75-4039-8AAA-C2812515B6E1}"/>
                                            </p:graphicEl>
                                          </p:spTgt>
                                        </p:tgtEl>
                                        <p:attrNameLst>
                                          <p:attrName>stroke.on</p:attrName>
                                        </p:attrNameLst>
                                      </p:cBhvr>
                                      <p:to>
                                        <p:strVal val="true"/>
                                      </p:to>
                                    </p:set>
                                  </p:childTnLst>
                                </p:cTn>
                              </p:par>
                              <p:par>
                                <p:cTn id="14" presetID="7" presetClass="emph" presetSubtype="2" fill="hold" grpId="0" nodeType="withEffect">
                                  <p:stCondLst>
                                    <p:cond delay="0"/>
                                  </p:stCondLst>
                                  <p:childTnLst>
                                    <p:animClr clrSpc="rgb" dir="cw">
                                      <p:cBhvr>
                                        <p:cTn id="15" dur="2000" fill="hold"/>
                                        <p:tgtEl>
                                          <p:spTgt spid="5">
                                            <p:graphicEl>
                                              <a:dgm id="{10E7FE4B-FC4D-4062-8E66-6F9AF5971994}"/>
                                            </p:graphicEl>
                                          </p:spTgt>
                                        </p:tgtEl>
                                        <p:attrNameLst>
                                          <p:attrName>stroke.color</p:attrName>
                                        </p:attrNameLst>
                                      </p:cBhvr>
                                      <p:to>
                                        <a:schemeClr val="accent2"/>
                                      </p:to>
                                    </p:animClr>
                                    <p:set>
                                      <p:cBhvr>
                                        <p:cTn id="16" dur="2000" fill="hold"/>
                                        <p:tgtEl>
                                          <p:spTgt spid="5">
                                            <p:graphicEl>
                                              <a:dgm id="{10E7FE4B-FC4D-4062-8E66-6F9AF5971994}"/>
                                            </p:graphicEl>
                                          </p:spTgt>
                                        </p:tgtEl>
                                        <p:attrNameLst>
                                          <p:attrName>stroke.on</p:attrName>
                                        </p:attrNameLst>
                                      </p:cBhvr>
                                      <p:to>
                                        <p:strVal val="true"/>
                                      </p:to>
                                    </p:set>
                                  </p:childTnLst>
                                </p:cTn>
                              </p:par>
                              <p:par>
                                <p:cTn id="17" presetID="7" presetClass="emph" presetSubtype="2" fill="hold" grpId="0" nodeType="withEffect">
                                  <p:stCondLst>
                                    <p:cond delay="0"/>
                                  </p:stCondLst>
                                  <p:childTnLst>
                                    <p:animClr clrSpc="rgb" dir="cw">
                                      <p:cBhvr>
                                        <p:cTn id="18" dur="2000" fill="hold"/>
                                        <p:tgtEl>
                                          <p:spTgt spid="5">
                                            <p:graphicEl>
                                              <a:dgm id="{97364A5E-0F33-4750-AB63-66F1CEC71DA3}"/>
                                            </p:graphicEl>
                                          </p:spTgt>
                                        </p:tgtEl>
                                        <p:attrNameLst>
                                          <p:attrName>stroke.color</p:attrName>
                                        </p:attrNameLst>
                                      </p:cBhvr>
                                      <p:to>
                                        <a:schemeClr val="accent2"/>
                                      </p:to>
                                    </p:animClr>
                                    <p:set>
                                      <p:cBhvr>
                                        <p:cTn id="19" dur="2000" fill="hold"/>
                                        <p:tgtEl>
                                          <p:spTgt spid="5">
                                            <p:graphicEl>
                                              <a:dgm id="{97364A5E-0F33-4750-AB63-66F1CEC71DA3}"/>
                                            </p:graphicEl>
                                          </p:spTgt>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4"/>
          <p:cNvSpPr>
            <a:spLocks noGrp="1"/>
          </p:cNvSpPr>
          <p:nvPr>
            <p:ph type="title"/>
          </p:nvPr>
        </p:nvSpPr>
        <p:spPr/>
        <p:txBody>
          <a:bodyPr/>
          <a:lstStyle/>
          <a:p>
            <a:pPr eaLnBrk="1" hangingPunct="1"/>
            <a:r>
              <a:rPr lang="en-GB" sz="3600" smtClean="0"/>
              <a:t>Positioning of the project</a:t>
            </a:r>
          </a:p>
        </p:txBody>
      </p:sp>
      <p:sp>
        <p:nvSpPr>
          <p:cNvPr id="6" name="Content Placeholder 5"/>
          <p:cNvSpPr>
            <a:spLocks noGrp="1"/>
          </p:cNvSpPr>
          <p:nvPr>
            <p:ph idx="1"/>
          </p:nvPr>
        </p:nvSpPr>
        <p:spPr>
          <a:xfrm>
            <a:off x="395288" y="1557338"/>
            <a:ext cx="8229600" cy="3556000"/>
          </a:xfrm>
        </p:spPr>
        <p:txBody>
          <a:bodyPr rtlCol="0">
            <a:normAutofit/>
          </a:bodyPr>
          <a:lstStyle/>
          <a:p>
            <a:pPr marL="0" indent="0" algn="just" eaLnBrk="1" fontAlgn="auto" hangingPunct="1">
              <a:spcAft>
                <a:spcPts val="0"/>
              </a:spcAft>
              <a:buFont typeface="Arial" panose="020B0604020202020204" pitchFamily="34" charset="0"/>
              <a:buNone/>
              <a:defRPr/>
            </a:pPr>
            <a:r>
              <a:rPr lang="en-GB" sz="2600" b="1" dirty="0" smtClean="0"/>
              <a:t>CREATE </a:t>
            </a:r>
            <a:r>
              <a:rPr lang="en-GB" sz="2600" b="1" dirty="0"/>
              <a:t>focuses  </a:t>
            </a:r>
            <a:r>
              <a:rPr lang="en-GB" sz="2600" b="1" dirty="0" smtClean="0"/>
              <a:t>on:</a:t>
            </a:r>
          </a:p>
          <a:p>
            <a:pPr eaLnBrk="1" fontAlgn="auto" hangingPunct="1">
              <a:spcAft>
                <a:spcPts val="0"/>
              </a:spcAft>
              <a:buFont typeface="Arial" panose="020B0604020202020204" pitchFamily="34" charset="0"/>
              <a:buChar char="•"/>
              <a:defRPr/>
            </a:pPr>
            <a:r>
              <a:rPr lang="en-GB" sz="2600" dirty="0" smtClean="0"/>
              <a:t>Developing </a:t>
            </a:r>
            <a:r>
              <a:rPr lang="en-GB" sz="2600" dirty="0"/>
              <a:t>new congestion and network performance indicators </a:t>
            </a:r>
            <a:r>
              <a:rPr lang="en-GB" sz="2600" dirty="0" smtClean="0"/>
              <a:t>and insights into how cities can reduce car use, </a:t>
            </a:r>
          </a:p>
          <a:p>
            <a:pPr eaLnBrk="1" fontAlgn="auto" hangingPunct="1">
              <a:spcAft>
                <a:spcPts val="0"/>
              </a:spcAft>
              <a:buFont typeface="Arial" panose="020B0604020202020204" pitchFamily="34" charset="0"/>
              <a:buChar char="•"/>
              <a:defRPr/>
            </a:pPr>
            <a:r>
              <a:rPr lang="en-GB" sz="2600" dirty="0"/>
              <a:t>Making </a:t>
            </a:r>
            <a:r>
              <a:rPr lang="en-GB" sz="2600" dirty="0" smtClean="0"/>
              <a:t>a business </a:t>
            </a:r>
            <a:r>
              <a:rPr lang="en-GB" sz="2600" dirty="0"/>
              <a:t>case for investing in sustainable mobility infrastructure and measures. </a:t>
            </a:r>
            <a:endParaRPr lang="en-GB" sz="2600" dirty="0" smtClean="0"/>
          </a:p>
        </p:txBody>
      </p:sp>
      <p:sp>
        <p:nvSpPr>
          <p:cNvPr id="33795" name="Footer Placeholder 3"/>
          <p:cNvSpPr>
            <a:spLocks noGrp="1"/>
          </p:cNvSpPr>
          <p:nvPr>
            <p:ph type="ftr"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GB" sz="3600" smtClean="0"/>
              <a:t>Methodological approach </a:t>
            </a:r>
          </a:p>
        </p:txBody>
      </p:sp>
      <p:sp>
        <p:nvSpPr>
          <p:cNvPr id="35842" name="Footer Placeholder 3"/>
          <p:cNvSpPr>
            <a:spLocks noGrp="1"/>
          </p:cNvSpPr>
          <p:nvPr>
            <p:ph type="ftr"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mtClean="0"/>
          </a:p>
        </p:txBody>
      </p:sp>
      <p:sp>
        <p:nvSpPr>
          <p:cNvPr id="29" name="Rounded Rectangle 4"/>
          <p:cNvSpPr/>
          <p:nvPr/>
        </p:nvSpPr>
        <p:spPr>
          <a:xfrm>
            <a:off x="6737350" y="3573463"/>
            <a:ext cx="2011363" cy="611187"/>
          </a:xfrm>
          <a:prstGeom prst="ellipse">
            <a:avLst/>
          </a:prstGeom>
          <a:effectLst>
            <a:outerShdw blurRad="63500" sx="102000" sy="102000" algn="c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lIns="64770" tIns="64770" rIns="64770" bIns="64770" spcCol="1270" anchor="ctr"/>
          <a:lstStyle/>
          <a:p>
            <a:pPr algn="ctr" defTabSz="755650" fontAlgn="auto">
              <a:lnSpc>
                <a:spcPct val="90000"/>
              </a:lnSpc>
              <a:spcAft>
                <a:spcPct val="35000"/>
              </a:spcAft>
              <a:defRPr/>
            </a:pPr>
            <a:r>
              <a:rPr lang="en-GB" b="1" dirty="0">
                <a:solidFill>
                  <a:schemeClr val="tx1"/>
                </a:solidFill>
              </a:rPr>
              <a:t>Future city challenges </a:t>
            </a:r>
          </a:p>
        </p:txBody>
      </p:sp>
      <p:sp>
        <p:nvSpPr>
          <p:cNvPr id="32" name="Rounded Rectangle 4"/>
          <p:cNvSpPr/>
          <p:nvPr/>
        </p:nvSpPr>
        <p:spPr>
          <a:xfrm>
            <a:off x="1763713" y="4457700"/>
            <a:ext cx="6516687" cy="828675"/>
          </a:xfrm>
          <a:prstGeom prst="ellipse">
            <a:avLst/>
          </a:prstGeom>
          <a:effectLst>
            <a:outerShdw blurRad="63500" sx="102000" sy="102000" algn="c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lIns="57150" tIns="57150" rIns="57150" bIns="57150" spcCol="1270" anchor="ctr"/>
          <a:lstStyle/>
          <a:p>
            <a:pPr algn="ctr" defTabSz="666750" fontAlgn="auto">
              <a:lnSpc>
                <a:spcPct val="90000"/>
              </a:lnSpc>
              <a:spcAft>
                <a:spcPct val="35000"/>
              </a:spcAft>
              <a:defRPr/>
            </a:pPr>
            <a:r>
              <a:rPr lang="en-GB" b="1" dirty="0">
                <a:solidFill>
                  <a:schemeClr val="tx1"/>
                </a:solidFill>
              </a:rPr>
              <a:t>Dissemination, Exploitation, Capacity Building and Knowledge Transfer</a:t>
            </a:r>
          </a:p>
        </p:txBody>
      </p:sp>
      <p:cxnSp>
        <p:nvCxnSpPr>
          <p:cNvPr id="34" name="Straight Arrow Connector 33"/>
          <p:cNvCxnSpPr/>
          <p:nvPr/>
        </p:nvCxnSpPr>
        <p:spPr>
          <a:xfrm>
            <a:off x="7704138" y="1558925"/>
            <a:ext cx="0" cy="1941513"/>
          </a:xfrm>
          <a:prstGeom prst="straightConnector1">
            <a:avLst/>
          </a:prstGeom>
          <a:ln w="38100">
            <a:solidFill>
              <a:srgbClr val="004E8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84213" y="1557338"/>
            <a:ext cx="2735262" cy="0"/>
          </a:xfrm>
          <a:prstGeom prst="straightConnector1">
            <a:avLst/>
          </a:prstGeom>
          <a:ln w="38100">
            <a:solidFill>
              <a:srgbClr val="004E8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84213" y="4868863"/>
            <a:ext cx="1008062" cy="0"/>
          </a:xfrm>
          <a:prstGeom prst="straightConnector1">
            <a:avLst/>
          </a:prstGeom>
          <a:ln w="38100">
            <a:solidFill>
              <a:srgbClr val="004E8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157913" y="3905250"/>
            <a:ext cx="522287" cy="0"/>
          </a:xfrm>
          <a:prstGeom prst="straightConnector1">
            <a:avLst/>
          </a:prstGeom>
          <a:ln w="38100">
            <a:solidFill>
              <a:srgbClr val="004E8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3276600" y="3895725"/>
            <a:ext cx="520700" cy="0"/>
          </a:xfrm>
          <a:prstGeom prst="straightConnector1">
            <a:avLst/>
          </a:prstGeom>
          <a:ln w="38100">
            <a:solidFill>
              <a:srgbClr val="004E8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V="1">
            <a:off x="3975894" y="1991519"/>
            <a:ext cx="252412" cy="0"/>
          </a:xfrm>
          <a:prstGeom prst="straightConnector1">
            <a:avLst/>
          </a:prstGeom>
          <a:ln w="38100">
            <a:solidFill>
              <a:srgbClr val="004E8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flipV="1">
            <a:off x="3960812" y="2744788"/>
            <a:ext cx="358775" cy="0"/>
          </a:xfrm>
          <a:prstGeom prst="straightConnector1">
            <a:avLst/>
          </a:prstGeom>
          <a:ln w="38100">
            <a:solidFill>
              <a:srgbClr val="004E8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flipV="1">
            <a:off x="954088" y="3519488"/>
            <a:ext cx="323850" cy="0"/>
          </a:xfrm>
          <a:prstGeom prst="straightConnector1">
            <a:avLst/>
          </a:prstGeom>
          <a:ln w="38100">
            <a:solidFill>
              <a:srgbClr val="004E8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flipV="1">
            <a:off x="1778000" y="4437063"/>
            <a:ext cx="431800" cy="0"/>
          </a:xfrm>
          <a:prstGeom prst="straightConnector1">
            <a:avLst/>
          </a:prstGeom>
          <a:ln w="38100">
            <a:solidFill>
              <a:srgbClr val="004E8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flipV="1">
            <a:off x="7794625" y="4437063"/>
            <a:ext cx="323850" cy="0"/>
          </a:xfrm>
          <a:prstGeom prst="straightConnector1">
            <a:avLst/>
          </a:prstGeom>
          <a:ln w="38100">
            <a:solidFill>
              <a:srgbClr val="004E8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6200000">
            <a:off x="2015332" y="4401344"/>
            <a:ext cx="360362" cy="0"/>
          </a:xfrm>
          <a:prstGeom prst="straightConnector1">
            <a:avLst/>
          </a:prstGeom>
          <a:ln w="38100">
            <a:solidFill>
              <a:srgbClr val="004E8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6200000">
            <a:off x="7956550" y="4437063"/>
            <a:ext cx="431800" cy="0"/>
          </a:xfrm>
          <a:prstGeom prst="straightConnector1">
            <a:avLst/>
          </a:prstGeom>
          <a:ln w="38100">
            <a:solidFill>
              <a:srgbClr val="004E8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84213" y="1557338"/>
            <a:ext cx="0" cy="3311525"/>
          </a:xfrm>
          <a:prstGeom prst="line">
            <a:avLst/>
          </a:prstGeom>
          <a:ln w="38100">
            <a:solidFill>
              <a:srgbClr val="004E8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130925" y="1557338"/>
            <a:ext cx="1573213" cy="1587"/>
          </a:xfrm>
          <a:prstGeom prst="line">
            <a:avLst/>
          </a:prstGeom>
          <a:ln w="38100">
            <a:solidFill>
              <a:srgbClr val="004E80"/>
            </a:solidFill>
          </a:ln>
        </p:spPr>
        <p:style>
          <a:lnRef idx="1">
            <a:schemeClr val="accent1"/>
          </a:lnRef>
          <a:fillRef idx="0">
            <a:schemeClr val="accent1"/>
          </a:fillRef>
          <a:effectRef idx="0">
            <a:schemeClr val="accent1"/>
          </a:effectRef>
          <a:fontRef idx="minor">
            <a:schemeClr val="tx1"/>
          </a:fontRef>
        </p:style>
      </p:cxnSp>
      <p:sp>
        <p:nvSpPr>
          <p:cNvPr id="45" name="Rounded Rectangle 4"/>
          <p:cNvSpPr/>
          <p:nvPr/>
        </p:nvSpPr>
        <p:spPr>
          <a:xfrm>
            <a:off x="3884613" y="3589338"/>
            <a:ext cx="2197100" cy="612775"/>
          </a:xfrm>
          <a:prstGeom prst="ellipse">
            <a:avLst/>
          </a:prstGeom>
          <a:effectLst>
            <a:outerShdw blurRad="63500" sx="102000" sy="102000" algn="c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lIns="64770" tIns="64770" rIns="64770" bIns="64770" spcCol="1270" anchor="ctr"/>
          <a:lstStyle/>
          <a:p>
            <a:pPr algn="ctr" defTabSz="755650" fontAlgn="auto">
              <a:lnSpc>
                <a:spcPct val="90000"/>
              </a:lnSpc>
              <a:spcAft>
                <a:spcPct val="35000"/>
              </a:spcAft>
              <a:defRPr/>
            </a:pPr>
            <a:r>
              <a:rPr lang="en-GB" dirty="0">
                <a:solidFill>
                  <a:schemeClr val="tx1"/>
                </a:solidFill>
              </a:rPr>
              <a:t>International experiences</a:t>
            </a:r>
          </a:p>
        </p:txBody>
      </p:sp>
      <p:sp>
        <p:nvSpPr>
          <p:cNvPr id="56" name="Rounded Rectangle 4"/>
          <p:cNvSpPr/>
          <p:nvPr/>
        </p:nvSpPr>
        <p:spPr>
          <a:xfrm>
            <a:off x="3422650" y="1290638"/>
            <a:ext cx="2654300" cy="576262"/>
          </a:xfrm>
          <a:prstGeom prst="ellipse">
            <a:avLst/>
          </a:prstGeom>
          <a:effectLst>
            <a:outerShdw blurRad="63500" sx="102000" sy="102000" algn="c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lIns="57150" tIns="57150" rIns="57150" bIns="57150" spcCol="1270" anchor="ctr"/>
          <a:lstStyle/>
          <a:p>
            <a:pPr algn="ctr" defTabSz="666750" fontAlgn="auto">
              <a:lnSpc>
                <a:spcPct val="90000"/>
              </a:lnSpc>
              <a:spcAft>
                <a:spcPct val="35000"/>
              </a:spcAft>
              <a:defRPr/>
            </a:pPr>
            <a:r>
              <a:rPr lang="en-GB" b="1" dirty="0">
                <a:solidFill>
                  <a:schemeClr val="tx1"/>
                </a:solidFill>
              </a:rPr>
              <a:t>User needs analysis </a:t>
            </a:r>
          </a:p>
        </p:txBody>
      </p:sp>
      <p:sp>
        <p:nvSpPr>
          <p:cNvPr id="58" name="Rounded Rectangle 4"/>
          <p:cNvSpPr/>
          <p:nvPr/>
        </p:nvSpPr>
        <p:spPr>
          <a:xfrm>
            <a:off x="833438" y="2060575"/>
            <a:ext cx="3673475" cy="612775"/>
          </a:xfrm>
          <a:prstGeom prst="ellipse">
            <a:avLst/>
          </a:prstGeom>
          <a:effectLst>
            <a:outerShdw blurRad="63500" sx="102000" sy="102000" algn="c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lIns="45720" rIns="45720" spcCol="1270" anchor="ctr"/>
          <a:lstStyle/>
          <a:p>
            <a:pPr algn="ctr" defTabSz="533400" fontAlgn="auto">
              <a:lnSpc>
                <a:spcPct val="90000"/>
              </a:lnSpc>
              <a:spcAft>
                <a:spcPct val="35000"/>
              </a:spcAft>
              <a:defRPr/>
            </a:pPr>
            <a:r>
              <a:rPr lang="en-GB" b="1" dirty="0">
                <a:solidFill>
                  <a:schemeClr val="tx1"/>
                </a:solidFill>
              </a:rPr>
              <a:t>Data collection and collation </a:t>
            </a:r>
          </a:p>
        </p:txBody>
      </p:sp>
      <p:sp>
        <p:nvSpPr>
          <p:cNvPr id="59" name="Rounded Rectangle 4"/>
          <p:cNvSpPr/>
          <p:nvPr/>
        </p:nvSpPr>
        <p:spPr>
          <a:xfrm>
            <a:off x="849313" y="2878138"/>
            <a:ext cx="3673475" cy="539750"/>
          </a:xfrm>
          <a:prstGeom prst="ellipse">
            <a:avLst/>
          </a:prstGeom>
          <a:effectLst>
            <a:outerShdw blurRad="63500" sx="102000" sy="102000" algn="c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lIns="64770" tIns="64770" rIns="64770" bIns="64770" spcCol="1270" anchor="ctr"/>
          <a:lstStyle/>
          <a:p>
            <a:pPr algn="ctr" defTabSz="755650" fontAlgn="auto">
              <a:lnSpc>
                <a:spcPct val="90000"/>
              </a:lnSpc>
              <a:spcAft>
                <a:spcPct val="35000"/>
              </a:spcAft>
              <a:defRPr/>
            </a:pPr>
            <a:r>
              <a:rPr lang="en-GB" b="1" dirty="0">
                <a:solidFill>
                  <a:schemeClr val="tx1"/>
                </a:solidFill>
              </a:rPr>
              <a:t>Data analysis </a:t>
            </a:r>
          </a:p>
        </p:txBody>
      </p:sp>
      <p:sp>
        <p:nvSpPr>
          <p:cNvPr id="60" name="Rounded Rectangle 4"/>
          <p:cNvSpPr/>
          <p:nvPr/>
        </p:nvSpPr>
        <p:spPr>
          <a:xfrm>
            <a:off x="950913" y="3573463"/>
            <a:ext cx="2314575" cy="611187"/>
          </a:xfrm>
          <a:prstGeom prst="ellipse">
            <a:avLst/>
          </a:prstGeom>
          <a:effectLst>
            <a:outerShdw blurRad="63500" sx="102000" sy="102000" algn="c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lIns="64770" tIns="64770" rIns="64770" bIns="64770" spcCol="1270" anchor="ctr"/>
          <a:lstStyle/>
          <a:p>
            <a:pPr algn="ctr" defTabSz="755650" fontAlgn="auto">
              <a:lnSpc>
                <a:spcPct val="90000"/>
              </a:lnSpc>
              <a:spcAft>
                <a:spcPct val="35000"/>
              </a:spcAft>
              <a:defRPr/>
            </a:pPr>
            <a:r>
              <a:rPr lang="en-GB" b="1" dirty="0">
                <a:solidFill>
                  <a:schemeClr val="tx1"/>
                </a:solidFill>
              </a:rPr>
              <a:t>Synthesis of findings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dir="cw">
                                      <p:cBhvr>
                                        <p:cTn id="6" dur="2000" fill="hold"/>
                                        <p:tgtEl>
                                          <p:spTgt spid="56"/>
                                        </p:tgtEl>
                                        <p:attrNameLst>
                                          <p:attrName>stroke.color</p:attrName>
                                        </p:attrNameLst>
                                      </p:cBhvr>
                                      <p:to>
                                        <a:schemeClr val="accent2"/>
                                      </p:to>
                                    </p:animClr>
                                    <p:set>
                                      <p:cBhvr>
                                        <p:cTn id="7" dur="2000" fill="hold"/>
                                        <p:tgtEl>
                                          <p:spTgt spid="56"/>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58"/>
                                        </p:tgtEl>
                                        <p:attrNameLst>
                                          <p:attrName>stroke.color</p:attrName>
                                        </p:attrNameLst>
                                      </p:cBhvr>
                                      <p:to>
                                        <a:schemeClr val="accent2"/>
                                      </p:to>
                                    </p:animClr>
                                    <p:set>
                                      <p:cBhvr>
                                        <p:cTn id="10" dur="2000" fill="hold"/>
                                        <p:tgtEl>
                                          <p:spTgt spid="58"/>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2000" fill="hold"/>
                                        <p:tgtEl>
                                          <p:spTgt spid="59"/>
                                        </p:tgtEl>
                                        <p:attrNameLst>
                                          <p:attrName>stroke.color</p:attrName>
                                        </p:attrNameLst>
                                      </p:cBhvr>
                                      <p:to>
                                        <a:schemeClr val="accent2"/>
                                      </p:to>
                                    </p:animClr>
                                    <p:set>
                                      <p:cBhvr>
                                        <p:cTn id="13" dur="2000" fill="hold"/>
                                        <p:tgtEl>
                                          <p:spTgt spid="59"/>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000" fill="hold"/>
                                        <p:tgtEl>
                                          <p:spTgt spid="60"/>
                                        </p:tgtEl>
                                        <p:attrNameLst>
                                          <p:attrName>stroke.color</p:attrName>
                                        </p:attrNameLst>
                                      </p:cBhvr>
                                      <p:to>
                                        <a:schemeClr val="accent2"/>
                                      </p:to>
                                    </p:animClr>
                                    <p:set>
                                      <p:cBhvr>
                                        <p:cTn id="16" dur="2000" fill="hold"/>
                                        <p:tgtEl>
                                          <p:spTgt spid="60"/>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2000" fill="hold"/>
                                        <p:tgtEl>
                                          <p:spTgt spid="32"/>
                                        </p:tgtEl>
                                        <p:attrNameLst>
                                          <p:attrName>stroke.color</p:attrName>
                                        </p:attrNameLst>
                                      </p:cBhvr>
                                      <p:to>
                                        <a:schemeClr val="accent2"/>
                                      </p:to>
                                    </p:animClr>
                                    <p:set>
                                      <p:cBhvr>
                                        <p:cTn id="19" dur="2000" fill="hold"/>
                                        <p:tgtEl>
                                          <p:spTgt spid="32"/>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2000" fill="hold"/>
                                        <p:tgtEl>
                                          <p:spTgt spid="45"/>
                                        </p:tgtEl>
                                        <p:attrNameLst>
                                          <p:attrName>stroke.color</p:attrName>
                                        </p:attrNameLst>
                                      </p:cBhvr>
                                      <p:to>
                                        <a:schemeClr val="accent2"/>
                                      </p:to>
                                    </p:animClr>
                                    <p:set>
                                      <p:cBhvr>
                                        <p:cTn id="22" dur="2000" fill="hold"/>
                                        <p:tgtEl>
                                          <p:spTgt spid="45"/>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2000" fill="hold"/>
                                        <p:tgtEl>
                                          <p:spTgt spid="29"/>
                                        </p:tgtEl>
                                        <p:attrNameLst>
                                          <p:attrName>stroke.color</p:attrName>
                                        </p:attrNameLst>
                                      </p:cBhvr>
                                      <p:to>
                                        <a:schemeClr val="accent2"/>
                                      </p:to>
                                    </p:animClr>
                                    <p:set>
                                      <p:cBhvr>
                                        <p:cTn id="25" dur="2000" fill="hold"/>
                                        <p:tgtEl>
                                          <p:spTgt spid="2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276725"/>
          </a:xfrm>
        </p:spPr>
        <p:txBody>
          <a:bodyPr rtlCol="0">
            <a:noAutofit/>
          </a:bodyPr>
          <a:lstStyle/>
          <a:p>
            <a:pPr eaLnBrk="1" fontAlgn="auto" hangingPunct="1">
              <a:spcAft>
                <a:spcPts val="0"/>
              </a:spcAft>
              <a:buFont typeface="Wingdings"/>
              <a:buChar char="à"/>
              <a:defRPr/>
            </a:pPr>
            <a:r>
              <a:rPr lang="en-GB" sz="2200" b="1" dirty="0" smtClean="0"/>
              <a:t>To engage with the appropriate internal and external stakeholders and to refine set of project outputs</a:t>
            </a:r>
            <a:r>
              <a:rPr lang="en-GB" sz="2200" dirty="0" smtClean="0"/>
              <a:t>.</a:t>
            </a:r>
          </a:p>
          <a:p>
            <a:pPr marL="0" indent="0" eaLnBrk="1" fontAlgn="auto" hangingPunct="1">
              <a:spcAft>
                <a:spcPts val="0"/>
              </a:spcAft>
              <a:buFont typeface="Arial" panose="020B0604020202020204" pitchFamily="34" charset="0"/>
              <a:buNone/>
              <a:defRPr/>
            </a:pPr>
            <a:endParaRPr lang="en-GB" sz="2200" b="1" dirty="0" smtClean="0"/>
          </a:p>
          <a:p>
            <a:pPr marL="0" indent="0" eaLnBrk="1" fontAlgn="auto" hangingPunct="1">
              <a:spcAft>
                <a:spcPts val="0"/>
              </a:spcAft>
              <a:buFont typeface="Arial" panose="020B0604020202020204" pitchFamily="34" charset="0"/>
              <a:buNone/>
              <a:defRPr/>
            </a:pPr>
            <a:r>
              <a:rPr lang="en-GB" sz="2200" b="1" dirty="0" smtClean="0"/>
              <a:t>Includes</a:t>
            </a:r>
            <a:r>
              <a:rPr lang="fr-BE" sz="2200" dirty="0" smtClean="0"/>
              <a:t>: </a:t>
            </a:r>
          </a:p>
          <a:p>
            <a:pPr eaLnBrk="1" fontAlgn="auto" hangingPunct="1">
              <a:spcAft>
                <a:spcPts val="0"/>
              </a:spcAft>
              <a:buFont typeface="Arial" panose="020B0604020202020204" pitchFamily="34" charset="0"/>
              <a:buChar char="•"/>
              <a:defRPr/>
            </a:pPr>
            <a:r>
              <a:rPr lang="en-GB" sz="2200" dirty="0" smtClean="0"/>
              <a:t>Policy processes and outcomes </a:t>
            </a:r>
          </a:p>
          <a:p>
            <a:pPr eaLnBrk="1" fontAlgn="auto" hangingPunct="1">
              <a:spcAft>
                <a:spcPts val="0"/>
              </a:spcAft>
              <a:buFont typeface="Arial" panose="020B0604020202020204" pitchFamily="34" charset="0"/>
              <a:buChar char="•"/>
              <a:defRPr/>
            </a:pPr>
            <a:r>
              <a:rPr lang="fr-BE" sz="2200" dirty="0" err="1" smtClean="0"/>
              <a:t>Indicators</a:t>
            </a:r>
            <a:r>
              <a:rPr lang="fr-BE" sz="2200" dirty="0" smtClean="0"/>
              <a:t> of congestion and network performance</a:t>
            </a:r>
          </a:p>
          <a:p>
            <a:pPr marL="0" indent="0" eaLnBrk="1" fontAlgn="auto" hangingPunct="1">
              <a:spcAft>
                <a:spcPts val="0"/>
              </a:spcAft>
              <a:buFont typeface="Arial" panose="020B0604020202020204" pitchFamily="34" charset="0"/>
              <a:buNone/>
              <a:defRPr/>
            </a:pPr>
            <a:r>
              <a:rPr lang="en-GB" sz="2200" b="1" dirty="0" smtClean="0"/>
              <a:t>Involves: </a:t>
            </a:r>
          </a:p>
          <a:p>
            <a:pPr eaLnBrk="1" fontAlgn="auto" hangingPunct="1">
              <a:spcAft>
                <a:spcPts val="0"/>
              </a:spcAft>
              <a:buFont typeface="Arial" panose="020B0604020202020204" pitchFamily="34" charset="0"/>
              <a:buChar char="•"/>
              <a:defRPr/>
            </a:pPr>
            <a:r>
              <a:rPr lang="en-GB" sz="2200" dirty="0" smtClean="0"/>
              <a:t>face-to-face </a:t>
            </a:r>
            <a:r>
              <a:rPr lang="en-GB" sz="2200" b="1" dirty="0" smtClean="0"/>
              <a:t>workshops</a:t>
            </a:r>
            <a:r>
              <a:rPr lang="en-GB" sz="2200" dirty="0" smtClean="0"/>
              <a:t> with Stage 3 city partners,</a:t>
            </a:r>
          </a:p>
          <a:p>
            <a:pPr eaLnBrk="1" fontAlgn="auto" hangingPunct="1">
              <a:spcAft>
                <a:spcPts val="0"/>
              </a:spcAft>
              <a:buFont typeface="Arial" panose="020B0604020202020204" pitchFamily="34" charset="0"/>
              <a:buChar char="•"/>
              <a:defRPr/>
            </a:pPr>
            <a:r>
              <a:rPr lang="en-GB" sz="2200" dirty="0" smtClean="0"/>
              <a:t>a ‘sounding board’ group of cities included on our </a:t>
            </a:r>
            <a:r>
              <a:rPr lang="en-GB" sz="2200" b="1" dirty="0" smtClean="0"/>
              <a:t>Stakeholder Engagement Group</a:t>
            </a:r>
            <a:r>
              <a:rPr lang="en-GB" sz="2200" dirty="0" smtClean="0"/>
              <a:t> (</a:t>
            </a:r>
            <a:r>
              <a:rPr lang="en-GB" sz="2200" b="1" dirty="0" smtClean="0"/>
              <a:t>SEG</a:t>
            </a:r>
            <a:r>
              <a:rPr lang="en-GB" sz="2200" dirty="0" smtClean="0"/>
              <a:t>) </a:t>
            </a:r>
          </a:p>
        </p:txBody>
      </p:sp>
      <p:sp>
        <p:nvSpPr>
          <p:cNvPr id="37890" name="Footer Placeholder 3"/>
          <p:cNvSpPr>
            <a:spLocks noGrp="1"/>
          </p:cNvSpPr>
          <p:nvPr>
            <p:ph type="ftr"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mtClean="0"/>
          </a:p>
        </p:txBody>
      </p:sp>
      <p:sp>
        <p:nvSpPr>
          <p:cNvPr id="6" name="Rounded Rectangle 4"/>
          <p:cNvSpPr/>
          <p:nvPr/>
        </p:nvSpPr>
        <p:spPr>
          <a:xfrm>
            <a:off x="3244850" y="476250"/>
            <a:ext cx="2654300" cy="576263"/>
          </a:xfrm>
          <a:prstGeom prst="ellipse">
            <a:avLst/>
          </a:prstGeom>
          <a:effectLst>
            <a:outerShdw blurRad="63500" sx="102000" sy="102000" algn="c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lIns="57150" tIns="57150" rIns="57150" bIns="57150" spcCol="1270" anchor="ctr"/>
          <a:lstStyle/>
          <a:p>
            <a:pPr algn="ctr" defTabSz="666750" fontAlgn="auto">
              <a:lnSpc>
                <a:spcPct val="90000"/>
              </a:lnSpc>
              <a:spcAft>
                <a:spcPct val="35000"/>
              </a:spcAft>
              <a:defRPr/>
            </a:pPr>
            <a:r>
              <a:rPr lang="en-GB" b="1" dirty="0">
                <a:solidFill>
                  <a:schemeClr val="tx1"/>
                </a:solidFill>
              </a:rPr>
              <a:t>User needs analysis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1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875"/>
            <a:ext cx="8229600" cy="3557588"/>
          </a:xfrm>
        </p:spPr>
        <p:txBody>
          <a:bodyPr rtlCol="0">
            <a:noAutofit/>
          </a:bodyPr>
          <a:lstStyle/>
          <a:p>
            <a:pPr marL="0" indent="0" eaLnBrk="1" fontAlgn="auto" hangingPunct="1">
              <a:spcBef>
                <a:spcPts val="1200"/>
              </a:spcBef>
              <a:spcAft>
                <a:spcPts val="0"/>
              </a:spcAft>
              <a:buFont typeface="Arial" panose="020B0604020202020204" pitchFamily="34" charset="0"/>
              <a:buNone/>
              <a:defRPr/>
            </a:pPr>
            <a:r>
              <a:rPr lang="fr-BE" sz="2200" b="1" dirty="0" smtClean="0"/>
              <a:t>4 </a:t>
            </a:r>
            <a:r>
              <a:rPr lang="en-GB" sz="2200" b="1" dirty="0" smtClean="0"/>
              <a:t>kinds</a:t>
            </a:r>
            <a:r>
              <a:rPr lang="fr-BE" sz="2200" b="1" dirty="0" smtClean="0"/>
              <a:t> of data: </a:t>
            </a:r>
            <a:endParaRPr lang="en-GB" sz="2200" b="1" dirty="0" smtClean="0"/>
          </a:p>
          <a:p>
            <a:pPr marL="457200" indent="-457200" eaLnBrk="1" fontAlgn="auto" hangingPunct="1">
              <a:spcBef>
                <a:spcPts val="1200"/>
              </a:spcBef>
              <a:spcAft>
                <a:spcPts val="0"/>
              </a:spcAft>
              <a:buFont typeface="+mj-lt"/>
              <a:buAutoNum type="arabicPeriod"/>
              <a:defRPr/>
            </a:pPr>
            <a:r>
              <a:rPr lang="en-GB" sz="2200" b="1" dirty="0" smtClean="0"/>
              <a:t>Observational </a:t>
            </a:r>
            <a:r>
              <a:rPr lang="en-GB" sz="2200" b="1" dirty="0"/>
              <a:t>data: </a:t>
            </a:r>
            <a:r>
              <a:rPr lang="en-GB" sz="2200" dirty="0"/>
              <a:t>to measure congestion and network performance </a:t>
            </a:r>
            <a:r>
              <a:rPr lang="en-GB" sz="1600" dirty="0"/>
              <a:t>(traffic counts, speed measurements, GPS and mobile phone data).</a:t>
            </a:r>
          </a:p>
          <a:p>
            <a:pPr marL="457200" indent="-457200" eaLnBrk="1" fontAlgn="auto" hangingPunct="1">
              <a:spcBef>
                <a:spcPts val="1200"/>
              </a:spcBef>
              <a:spcAft>
                <a:spcPts val="0"/>
              </a:spcAft>
              <a:buFont typeface="+mj-lt"/>
              <a:buAutoNum type="arabicPeriod"/>
              <a:defRPr/>
            </a:pPr>
            <a:r>
              <a:rPr lang="en-GB" sz="2200" b="1" dirty="0" smtClean="0"/>
              <a:t>Behavioural </a:t>
            </a:r>
            <a:r>
              <a:rPr lang="en-GB" sz="2200" b="1" dirty="0"/>
              <a:t>data: </a:t>
            </a:r>
            <a:r>
              <a:rPr lang="en-GB" sz="2200" dirty="0"/>
              <a:t>to track changes in behaviour </a:t>
            </a:r>
            <a:r>
              <a:rPr lang="en-GB" sz="1600" dirty="0"/>
              <a:t>(existing household travel survey data, such as car driver modal shares).</a:t>
            </a:r>
          </a:p>
          <a:p>
            <a:pPr marL="457200" indent="-457200" eaLnBrk="1" fontAlgn="auto" hangingPunct="1">
              <a:spcBef>
                <a:spcPts val="1200"/>
              </a:spcBef>
              <a:spcAft>
                <a:spcPts val="0"/>
              </a:spcAft>
              <a:buFont typeface="+mj-lt"/>
              <a:buAutoNum type="arabicPeriod"/>
              <a:defRPr/>
            </a:pPr>
            <a:r>
              <a:rPr lang="en-GB" sz="2200" b="1" dirty="0" smtClean="0"/>
              <a:t>Quantitative </a:t>
            </a:r>
            <a:r>
              <a:rPr lang="en-GB" sz="2200" b="1" dirty="0"/>
              <a:t>data: </a:t>
            </a:r>
            <a:r>
              <a:rPr lang="en-GB" sz="2200" dirty="0"/>
              <a:t> to explain statistically the observed changes in behaviour </a:t>
            </a:r>
            <a:r>
              <a:rPr lang="en-GB" sz="1600" dirty="0"/>
              <a:t>(supply and contextual variables).</a:t>
            </a:r>
          </a:p>
          <a:p>
            <a:pPr marL="457200" indent="-457200" eaLnBrk="1" fontAlgn="auto" hangingPunct="1">
              <a:spcBef>
                <a:spcPts val="1200"/>
              </a:spcBef>
              <a:spcAft>
                <a:spcPts val="0"/>
              </a:spcAft>
              <a:buFont typeface="+mj-lt"/>
              <a:buAutoNum type="arabicPeriod"/>
              <a:defRPr/>
            </a:pPr>
            <a:r>
              <a:rPr lang="en-GB" sz="2200" b="1" dirty="0" smtClean="0"/>
              <a:t>Qualitative data: </a:t>
            </a:r>
            <a:r>
              <a:rPr lang="en-GB" sz="2200" dirty="0"/>
              <a:t>to describe the Transport Policy Evolution Cycle in each Stage 3 city </a:t>
            </a:r>
            <a:r>
              <a:rPr lang="en-GB" sz="2200" dirty="0" smtClean="0"/>
              <a:t>	</a:t>
            </a:r>
            <a:r>
              <a:rPr lang="en-GB" sz="1600" dirty="0" smtClean="0"/>
              <a:t>(</a:t>
            </a:r>
            <a:r>
              <a:rPr lang="en-GB" sz="1600" dirty="0"/>
              <a:t>process </a:t>
            </a:r>
            <a:r>
              <a:rPr lang="en-GB" sz="1600" dirty="0" smtClean="0"/>
              <a:t>factors / implementation </a:t>
            </a:r>
            <a:r>
              <a:rPr lang="en-GB" sz="1600" dirty="0"/>
              <a:t>of sustainable mobility policies</a:t>
            </a:r>
            <a:r>
              <a:rPr lang="en-GB" sz="1600" dirty="0" smtClean="0"/>
              <a:t>).</a:t>
            </a:r>
            <a:endParaRPr lang="en-GB" sz="1600" dirty="0"/>
          </a:p>
        </p:txBody>
      </p:sp>
      <p:sp>
        <p:nvSpPr>
          <p:cNvPr id="39938" name="Footer Placeholder 3"/>
          <p:cNvSpPr>
            <a:spLocks noGrp="1"/>
          </p:cNvSpPr>
          <p:nvPr>
            <p:ph type="ftr"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mtClean="0"/>
          </a:p>
        </p:txBody>
      </p:sp>
      <p:sp>
        <p:nvSpPr>
          <p:cNvPr id="5" name="Rounded Rectangle 4"/>
          <p:cNvSpPr/>
          <p:nvPr/>
        </p:nvSpPr>
        <p:spPr>
          <a:xfrm>
            <a:off x="2735263" y="512763"/>
            <a:ext cx="3673475" cy="612775"/>
          </a:xfrm>
          <a:prstGeom prst="ellipse">
            <a:avLst/>
          </a:prstGeom>
          <a:effectLst>
            <a:outerShdw blurRad="63500" sx="102000" sy="102000" algn="c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lIns="45720" rIns="45720" spcCol="1270" anchor="ctr"/>
          <a:lstStyle/>
          <a:p>
            <a:pPr algn="ctr" defTabSz="533400" fontAlgn="auto">
              <a:lnSpc>
                <a:spcPct val="90000"/>
              </a:lnSpc>
              <a:spcAft>
                <a:spcPct val="35000"/>
              </a:spcAft>
              <a:defRPr/>
            </a:pPr>
            <a:r>
              <a:rPr lang="en-GB" b="1" dirty="0">
                <a:solidFill>
                  <a:schemeClr val="tx1"/>
                </a:solidFill>
              </a:rPr>
              <a:t>Data collection and collation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1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97450"/>
          </a:xfrm>
        </p:spPr>
        <p:txBody>
          <a:bodyPr rtlCol="0">
            <a:noAutofit/>
          </a:bodyPr>
          <a:lstStyle/>
          <a:p>
            <a:pPr marL="0" indent="0" eaLnBrk="1" fontAlgn="auto" hangingPunct="1">
              <a:spcAft>
                <a:spcPts val="0"/>
              </a:spcAft>
              <a:buFont typeface="Arial" panose="020B0604020202020204" pitchFamily="34" charset="0"/>
              <a:buNone/>
              <a:defRPr/>
            </a:pPr>
            <a:r>
              <a:rPr lang="en-GB" sz="2200" b="1" dirty="0" smtClean="0"/>
              <a:t>Main forms of analysis include:</a:t>
            </a:r>
          </a:p>
          <a:p>
            <a:pPr marL="457200" indent="-457200" eaLnBrk="1" fontAlgn="auto" hangingPunct="1">
              <a:spcAft>
                <a:spcPts val="0"/>
              </a:spcAft>
              <a:buFont typeface="+mj-lt"/>
              <a:buAutoNum type="arabicPeriod"/>
              <a:defRPr/>
            </a:pPr>
            <a:r>
              <a:rPr lang="en-GB" sz="2200" b="1" dirty="0" smtClean="0"/>
              <a:t>Compilation</a:t>
            </a:r>
            <a:r>
              <a:rPr lang="en-GB" sz="2200" dirty="0" smtClean="0"/>
              <a:t> of new indicators of congestion and network performance, and </a:t>
            </a:r>
            <a:r>
              <a:rPr lang="en-GB" sz="2200" b="1" dirty="0" smtClean="0"/>
              <a:t>comparison</a:t>
            </a:r>
            <a:r>
              <a:rPr lang="en-GB" sz="2200" dirty="0" smtClean="0"/>
              <a:t> with current measures, spatially and temporally, including mapping.</a:t>
            </a:r>
          </a:p>
          <a:p>
            <a:pPr marL="457200" indent="-457200" eaLnBrk="1" fontAlgn="auto" hangingPunct="1">
              <a:spcAft>
                <a:spcPts val="0"/>
              </a:spcAft>
              <a:buFont typeface="+mj-lt"/>
              <a:buAutoNum type="arabicPeriod"/>
              <a:defRPr/>
            </a:pPr>
            <a:r>
              <a:rPr lang="en-GB" sz="2200" b="1" dirty="0" smtClean="0"/>
              <a:t>Descriptive analysis </a:t>
            </a:r>
            <a:r>
              <a:rPr lang="en-GB" sz="2200" dirty="0" smtClean="0"/>
              <a:t>of travel behaviour and showing trends over time.</a:t>
            </a:r>
          </a:p>
          <a:p>
            <a:pPr marL="457200" indent="-457200" eaLnBrk="1" fontAlgn="auto" hangingPunct="1">
              <a:spcAft>
                <a:spcPts val="0"/>
              </a:spcAft>
              <a:buFont typeface="+mj-lt"/>
              <a:buAutoNum type="arabicPeriod"/>
              <a:defRPr/>
            </a:pPr>
            <a:r>
              <a:rPr lang="en-GB" sz="2200" b="1" dirty="0" smtClean="0"/>
              <a:t>Statistical modelling </a:t>
            </a:r>
            <a:r>
              <a:rPr lang="en-GB" sz="2200" dirty="0" smtClean="0"/>
              <a:t>of changes in travel behaviour</a:t>
            </a:r>
          </a:p>
          <a:p>
            <a:pPr marL="457200" indent="-457200" eaLnBrk="1" fontAlgn="auto" hangingPunct="1">
              <a:spcAft>
                <a:spcPts val="0"/>
              </a:spcAft>
              <a:buFont typeface="+mj-lt"/>
              <a:buAutoNum type="arabicPeriod"/>
              <a:defRPr/>
            </a:pPr>
            <a:r>
              <a:rPr lang="en-GB" sz="2200" b="1" dirty="0" smtClean="0"/>
              <a:t>Analysis </a:t>
            </a:r>
            <a:r>
              <a:rPr lang="en-GB" sz="2200" dirty="0" smtClean="0"/>
              <a:t>of qualitative data on the policy development process in Stage 3 cities</a:t>
            </a:r>
          </a:p>
          <a:p>
            <a:pPr marL="0" indent="0" eaLnBrk="1" fontAlgn="auto" hangingPunct="1">
              <a:spcAft>
                <a:spcPts val="0"/>
              </a:spcAft>
              <a:buFont typeface="Arial" panose="020B0604020202020204" pitchFamily="34" charset="0"/>
              <a:buNone/>
              <a:defRPr/>
            </a:pPr>
            <a:r>
              <a:rPr lang="en-GB" sz="2200" dirty="0" smtClean="0"/>
              <a:t>These very different forms of data enquiry are combined.</a:t>
            </a:r>
          </a:p>
          <a:p>
            <a:pPr eaLnBrk="1" fontAlgn="auto" hangingPunct="1">
              <a:spcAft>
                <a:spcPts val="0"/>
              </a:spcAft>
              <a:buFont typeface="Arial" panose="020B0604020202020204" pitchFamily="34" charset="0"/>
              <a:buChar char="•"/>
              <a:defRPr/>
            </a:pPr>
            <a:endParaRPr lang="en-GB" sz="2200" dirty="0"/>
          </a:p>
        </p:txBody>
      </p:sp>
      <p:sp>
        <p:nvSpPr>
          <p:cNvPr id="41986" name="Footer Placeholder 3"/>
          <p:cNvSpPr>
            <a:spLocks noGrp="1"/>
          </p:cNvSpPr>
          <p:nvPr>
            <p:ph type="ftr"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mtClean="0"/>
          </a:p>
        </p:txBody>
      </p:sp>
      <p:sp>
        <p:nvSpPr>
          <p:cNvPr id="5" name="Rounded Rectangle 4"/>
          <p:cNvSpPr/>
          <p:nvPr/>
        </p:nvSpPr>
        <p:spPr>
          <a:xfrm>
            <a:off x="2735263" y="512763"/>
            <a:ext cx="3673475" cy="539750"/>
          </a:xfrm>
          <a:prstGeom prst="ellipse">
            <a:avLst/>
          </a:prstGeom>
          <a:effectLst>
            <a:outerShdw blurRad="63500" sx="102000" sy="102000" algn="c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lIns="64770" tIns="64770" rIns="64770" bIns="64770" spcCol="1270" anchor="ctr"/>
          <a:lstStyle/>
          <a:p>
            <a:pPr algn="ctr" defTabSz="755650" fontAlgn="auto">
              <a:lnSpc>
                <a:spcPct val="90000"/>
              </a:lnSpc>
              <a:spcAft>
                <a:spcPct val="35000"/>
              </a:spcAft>
              <a:defRPr/>
            </a:pPr>
            <a:r>
              <a:rPr lang="en-GB" b="1" dirty="0">
                <a:solidFill>
                  <a:schemeClr val="tx1"/>
                </a:solidFill>
              </a:rPr>
              <a:t>Data analysis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1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557588"/>
          </a:xfrm>
        </p:spPr>
        <p:txBody>
          <a:bodyPr rtlCol="0">
            <a:noAutofit/>
          </a:bodyPr>
          <a:lstStyle/>
          <a:p>
            <a:pPr marL="0" indent="0" eaLnBrk="1" fontAlgn="auto" hangingPunct="1">
              <a:spcAft>
                <a:spcPts val="0"/>
              </a:spcAft>
              <a:buFont typeface="Arial" panose="020B0604020202020204" pitchFamily="34" charset="0"/>
              <a:buNone/>
              <a:defRPr/>
            </a:pPr>
            <a:r>
              <a:rPr lang="en-GB" sz="2200" b="1" dirty="0"/>
              <a:t>At various levels:  </a:t>
            </a:r>
            <a:endParaRPr lang="fr-BE" sz="2200" b="1" dirty="0" smtClean="0"/>
          </a:p>
          <a:p>
            <a:pPr eaLnBrk="1" fontAlgn="auto" hangingPunct="1">
              <a:spcAft>
                <a:spcPts val="0"/>
              </a:spcAft>
              <a:buFont typeface="Arial" panose="020B0604020202020204" pitchFamily="34" charset="0"/>
              <a:buChar char="•"/>
              <a:defRPr/>
            </a:pPr>
            <a:r>
              <a:rPr lang="en-GB" sz="2200" dirty="0" smtClean="0"/>
              <a:t>Comparing </a:t>
            </a:r>
            <a:r>
              <a:rPr lang="en-GB" sz="2200" dirty="0"/>
              <a:t>the results of the quantitative analyses across the five Stage 3 </a:t>
            </a:r>
            <a:r>
              <a:rPr lang="en-GB" sz="2200" dirty="0" smtClean="0"/>
              <a:t>cities</a:t>
            </a:r>
          </a:p>
          <a:p>
            <a:pPr marL="812800" indent="-449263" eaLnBrk="1" fontAlgn="auto" hangingPunct="1">
              <a:spcAft>
                <a:spcPts val="0"/>
              </a:spcAft>
              <a:buFont typeface="Wingdings"/>
              <a:buChar char="à"/>
              <a:defRPr/>
            </a:pPr>
            <a:r>
              <a:rPr lang="en-GB" sz="2200" b="1" dirty="0" smtClean="0"/>
              <a:t>general </a:t>
            </a:r>
            <a:r>
              <a:rPr lang="en-GB" sz="2200" b="1" dirty="0"/>
              <a:t>conclusions</a:t>
            </a:r>
            <a:endParaRPr lang="fr-BE" sz="2200" b="1" dirty="0" smtClean="0">
              <a:sym typeface="Wingdings" panose="05000000000000000000" pitchFamily="2" charset="2"/>
            </a:endParaRPr>
          </a:p>
          <a:p>
            <a:pPr marL="812800" indent="-449263" eaLnBrk="1" fontAlgn="auto" hangingPunct="1">
              <a:spcAft>
                <a:spcPts val="0"/>
              </a:spcAft>
              <a:buFont typeface="Wingdings"/>
              <a:buChar char="à"/>
              <a:defRPr/>
            </a:pPr>
            <a:r>
              <a:rPr lang="en-GB" sz="2200" b="1" dirty="0"/>
              <a:t>cross-site conclusions </a:t>
            </a:r>
            <a:endParaRPr lang="en-GB" sz="2200" b="1" dirty="0" smtClean="0"/>
          </a:p>
          <a:p>
            <a:pPr eaLnBrk="1" fontAlgn="auto" hangingPunct="1">
              <a:spcAft>
                <a:spcPts val="0"/>
              </a:spcAft>
              <a:buFont typeface="Arial" panose="020B0604020202020204" pitchFamily="34" charset="0"/>
              <a:buChar char="•"/>
              <a:defRPr/>
            </a:pPr>
            <a:r>
              <a:rPr lang="en-GB" sz="2200" dirty="0"/>
              <a:t>C</a:t>
            </a:r>
            <a:r>
              <a:rPr lang="en-GB" sz="2200" dirty="0" smtClean="0"/>
              <a:t>ombining </a:t>
            </a:r>
            <a:r>
              <a:rPr lang="en-GB" sz="2200" dirty="0"/>
              <a:t>the qualitative and quantitative </a:t>
            </a:r>
            <a:r>
              <a:rPr lang="en-GB" sz="2200" dirty="0" smtClean="0"/>
              <a:t>analyses</a:t>
            </a:r>
          </a:p>
          <a:p>
            <a:pPr marL="812800" indent="-449263" eaLnBrk="1" fontAlgn="auto" hangingPunct="1">
              <a:spcAft>
                <a:spcPts val="0"/>
              </a:spcAft>
              <a:buFont typeface="Wingdings"/>
              <a:buChar char="à"/>
              <a:defRPr/>
            </a:pPr>
            <a:r>
              <a:rPr lang="en-GB" sz="2200" b="1" dirty="0"/>
              <a:t>high-level conclusions and </a:t>
            </a:r>
            <a:r>
              <a:rPr lang="en-GB" sz="2200" b="1" dirty="0" smtClean="0"/>
              <a:t>recommendations</a:t>
            </a:r>
          </a:p>
          <a:p>
            <a:pPr marL="0" indent="0" eaLnBrk="1" fontAlgn="auto" hangingPunct="1">
              <a:spcAft>
                <a:spcPts val="0"/>
              </a:spcAft>
              <a:buFont typeface="Arial" panose="020B0604020202020204" pitchFamily="34" charset="0"/>
              <a:buNone/>
              <a:defRPr/>
            </a:pPr>
            <a:endParaRPr lang="en-GB" sz="2200" dirty="0" smtClean="0"/>
          </a:p>
          <a:p>
            <a:pPr eaLnBrk="1" fontAlgn="auto" hangingPunct="1">
              <a:spcAft>
                <a:spcPts val="0"/>
              </a:spcAft>
              <a:buFont typeface="Wingdings"/>
              <a:buChar char="à"/>
              <a:defRPr/>
            </a:pPr>
            <a:r>
              <a:rPr lang="en-GB" sz="2200" dirty="0" smtClean="0">
                <a:sym typeface="Wingdings" panose="05000000000000000000" pitchFamily="2" charset="2"/>
              </a:rPr>
              <a:t>W</a:t>
            </a:r>
            <a:r>
              <a:rPr lang="en-GB" sz="2200" dirty="0" smtClean="0"/>
              <a:t>ill </a:t>
            </a:r>
            <a:r>
              <a:rPr lang="en-GB" sz="2200" dirty="0"/>
              <a:t>result in a major technical output of the CREATE </a:t>
            </a:r>
            <a:r>
              <a:rPr lang="en-GB" sz="2200" dirty="0" smtClean="0"/>
              <a:t>project: a </a:t>
            </a:r>
            <a:r>
              <a:rPr lang="en-GB" sz="2200" b="1" dirty="0"/>
              <a:t>new set of Guidelines</a:t>
            </a:r>
            <a:r>
              <a:rPr lang="en-GB" sz="2200" dirty="0" smtClean="0"/>
              <a:t>.</a:t>
            </a:r>
            <a:endParaRPr lang="fr-BE" sz="2200" dirty="0" smtClean="0"/>
          </a:p>
        </p:txBody>
      </p:sp>
      <p:sp>
        <p:nvSpPr>
          <p:cNvPr id="44034" name="Footer Placeholder 3"/>
          <p:cNvSpPr>
            <a:spLocks noGrp="1"/>
          </p:cNvSpPr>
          <p:nvPr>
            <p:ph type="ftr"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mtClean="0"/>
          </a:p>
        </p:txBody>
      </p:sp>
      <p:sp>
        <p:nvSpPr>
          <p:cNvPr id="6" name="Rounded Rectangle 4"/>
          <p:cNvSpPr/>
          <p:nvPr/>
        </p:nvSpPr>
        <p:spPr>
          <a:xfrm>
            <a:off x="3414713" y="512763"/>
            <a:ext cx="2314575" cy="612775"/>
          </a:xfrm>
          <a:prstGeom prst="ellipse">
            <a:avLst/>
          </a:prstGeom>
          <a:effectLst>
            <a:outerShdw blurRad="63500" sx="102000" sy="102000" algn="c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lIns="64770" tIns="64770" rIns="64770" bIns="64770" spcCol="1270" anchor="ctr"/>
          <a:lstStyle/>
          <a:p>
            <a:pPr algn="ctr" defTabSz="755650" fontAlgn="auto">
              <a:lnSpc>
                <a:spcPct val="90000"/>
              </a:lnSpc>
              <a:spcAft>
                <a:spcPct val="35000"/>
              </a:spcAft>
              <a:defRPr/>
            </a:pPr>
            <a:r>
              <a:rPr lang="en-GB" b="1" dirty="0">
                <a:solidFill>
                  <a:schemeClr val="tx1"/>
                </a:solidFill>
              </a:rPr>
              <a:t>Synthesis of findings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1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sz="3600" smtClean="0"/>
              <a:t>		Context</a:t>
            </a:r>
            <a:endParaRPr lang="en-US" smtClean="0"/>
          </a:p>
        </p:txBody>
      </p:sp>
      <p:sp>
        <p:nvSpPr>
          <p:cNvPr id="3" name="Content Placeholder 2"/>
          <p:cNvSpPr>
            <a:spLocks noGrp="1"/>
          </p:cNvSpPr>
          <p:nvPr>
            <p:ph idx="1"/>
          </p:nvPr>
        </p:nvSpPr>
        <p:spPr>
          <a:xfrm>
            <a:off x="457200" y="1600200"/>
            <a:ext cx="8229600" cy="4132263"/>
          </a:xfrm>
        </p:spPr>
        <p:txBody>
          <a:bodyPr rtlCol="0">
            <a:noAutofit/>
          </a:bodyPr>
          <a:lstStyle/>
          <a:p>
            <a:pPr marL="0" indent="0" eaLnBrk="1" fontAlgn="auto" hangingPunct="1">
              <a:spcAft>
                <a:spcPts val="0"/>
              </a:spcAft>
              <a:buFont typeface="Arial" panose="020B0604020202020204" pitchFamily="34" charset="0"/>
              <a:buNone/>
              <a:defRPr/>
            </a:pPr>
            <a:r>
              <a:rPr lang="en-GB" sz="2400" dirty="0" smtClean="0"/>
              <a:t>CREATE </a:t>
            </a:r>
            <a:r>
              <a:rPr lang="en-GB" sz="2400" dirty="0"/>
              <a:t>is part of the </a:t>
            </a:r>
            <a:r>
              <a:rPr lang="en-GB" sz="2400" b="1" dirty="0" smtClean="0"/>
              <a:t>CIVITAS initiative</a:t>
            </a:r>
            <a:endParaRPr lang="en-GB" sz="2400" dirty="0" smtClean="0"/>
          </a:p>
          <a:p>
            <a:pPr marL="0" indent="0" eaLnBrk="1" fontAlgn="auto" hangingPunct="1">
              <a:spcAft>
                <a:spcPts val="0"/>
              </a:spcAft>
              <a:buFont typeface="Arial" panose="020B0604020202020204" pitchFamily="34" charset="0"/>
              <a:buNone/>
              <a:defRPr/>
            </a:pPr>
            <a:r>
              <a:rPr lang="en-GB" sz="2400" dirty="0" smtClean="0"/>
              <a:t>The </a:t>
            </a:r>
            <a:r>
              <a:rPr lang="en-GB" sz="2400" dirty="0"/>
              <a:t>2014 urban mobility projects under </a:t>
            </a:r>
            <a:r>
              <a:rPr lang="en-GB" sz="2400" b="1" dirty="0"/>
              <a:t>Horizon 2020 </a:t>
            </a:r>
            <a:r>
              <a:rPr lang="en-GB" sz="2400" dirty="0"/>
              <a:t>are branded “</a:t>
            </a:r>
            <a:r>
              <a:rPr lang="en-GB" sz="2400" b="1" dirty="0"/>
              <a:t>knowledge generating projects</a:t>
            </a:r>
            <a:r>
              <a:rPr lang="en-GB" sz="2400" dirty="0"/>
              <a:t>” and cover 3 topics:</a:t>
            </a:r>
          </a:p>
          <a:p>
            <a:pPr eaLnBrk="1" fontAlgn="auto" hangingPunct="1">
              <a:spcAft>
                <a:spcPts val="0"/>
              </a:spcAft>
              <a:buFont typeface="Arial" panose="020B0604020202020204" pitchFamily="34" charset="0"/>
              <a:buChar char="•"/>
              <a:defRPr/>
            </a:pPr>
            <a:r>
              <a:rPr lang="en-GB" sz="2400" dirty="0"/>
              <a:t>Transforming the use of conventionally fuelled vehicles</a:t>
            </a:r>
          </a:p>
          <a:p>
            <a:pPr eaLnBrk="1" fontAlgn="auto" hangingPunct="1">
              <a:spcAft>
                <a:spcPts val="0"/>
              </a:spcAft>
              <a:buFont typeface="Arial" panose="020B0604020202020204" pitchFamily="34" charset="0"/>
              <a:buChar char="•"/>
              <a:defRPr/>
            </a:pPr>
            <a:r>
              <a:rPr lang="en-GB" sz="2400" dirty="0"/>
              <a:t>Reducing the impact of freight and service trips</a:t>
            </a:r>
          </a:p>
          <a:p>
            <a:pPr eaLnBrk="1" fontAlgn="auto" hangingPunct="1">
              <a:spcAft>
                <a:spcPts val="0"/>
              </a:spcAft>
              <a:buFont typeface="Arial" panose="020B0604020202020204" pitchFamily="34" charset="0"/>
              <a:buChar char="•"/>
              <a:defRPr/>
            </a:pPr>
            <a:r>
              <a:rPr lang="en-GB" sz="2400" b="1" dirty="0"/>
              <a:t>Tackling urban Road </a:t>
            </a:r>
            <a:r>
              <a:rPr lang="en-GB" sz="2400" b="1" dirty="0" smtClean="0"/>
              <a:t>congestion </a:t>
            </a:r>
            <a:endParaRPr lang="en-GB" sz="2400" b="1" dirty="0"/>
          </a:p>
          <a:p>
            <a:pPr marL="0" indent="0" eaLnBrk="1" fontAlgn="auto" hangingPunct="1">
              <a:spcAft>
                <a:spcPts val="0"/>
              </a:spcAft>
              <a:buFont typeface="Arial" panose="020B0604020202020204" pitchFamily="34" charset="0"/>
              <a:buNone/>
              <a:defRPr/>
            </a:pPr>
            <a:r>
              <a:rPr lang="en-GB" sz="2400" dirty="0"/>
              <a:t>CREATE is under the 3</a:t>
            </a:r>
            <a:r>
              <a:rPr lang="en-GB" sz="2400" baseline="30000" dirty="0"/>
              <a:t>rd</a:t>
            </a:r>
            <a:r>
              <a:rPr lang="en-GB" sz="2400" dirty="0"/>
              <a:t> one and will cooperate with other CIVITAS </a:t>
            </a:r>
            <a:r>
              <a:rPr lang="en-GB" sz="2400" dirty="0" smtClean="0"/>
              <a:t>projects.</a:t>
            </a:r>
            <a:endParaRPr lang="en-GB" sz="2400" dirty="0"/>
          </a:p>
        </p:txBody>
      </p:sp>
      <p:sp>
        <p:nvSpPr>
          <p:cNvPr id="9219" name="Footer Placeholder 3"/>
          <p:cNvSpPr>
            <a:spLocks noGrp="1"/>
          </p:cNvSpPr>
          <p:nvPr>
            <p:ph type="ftr"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mtClean="0"/>
          </a:p>
        </p:txBody>
      </p:sp>
      <p:pic>
        <p:nvPicPr>
          <p:cNvPr id="9220" name="Picture 3" descr="M:\Projects Mobility Forum\CREATE\WP7- Communication Dissemination\Communication &amp; Dissemination\Roll ups\Additional docs for Fuel\CIVITAS.jpg"/>
          <p:cNvPicPr>
            <a:picLocks noChangeAspect="1" noChangeArrowheads="1"/>
          </p:cNvPicPr>
          <p:nvPr/>
        </p:nvPicPr>
        <p:blipFill>
          <a:blip r:embed="rId3"/>
          <a:srcRect/>
          <a:stretch>
            <a:fillRect/>
          </a:stretch>
        </p:blipFill>
        <p:spPr bwMode="auto">
          <a:xfrm>
            <a:off x="2339975" y="115888"/>
            <a:ext cx="2027238" cy="136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557588"/>
          </a:xfrm>
        </p:spPr>
        <p:txBody>
          <a:bodyPr rtlCol="0">
            <a:noAutofit/>
          </a:bodyPr>
          <a:lstStyle/>
          <a:p>
            <a:pPr marL="0" indent="0" eaLnBrk="1" fontAlgn="auto" hangingPunct="1">
              <a:spcAft>
                <a:spcPts val="0"/>
              </a:spcAft>
              <a:buFont typeface="Arial" panose="020B0604020202020204" pitchFamily="34" charset="0"/>
              <a:buNone/>
              <a:defRPr/>
            </a:pPr>
            <a:r>
              <a:rPr lang="en-GB" sz="2200" b="1" dirty="0" smtClean="0"/>
              <a:t>How</a:t>
            </a:r>
            <a:r>
              <a:rPr lang="en-GB" sz="2200" dirty="0" smtClean="0"/>
              <a:t> new technologies and social and business practices</a:t>
            </a:r>
          </a:p>
          <a:p>
            <a:pPr eaLnBrk="1" fontAlgn="auto" hangingPunct="1">
              <a:spcAft>
                <a:spcPts val="0"/>
              </a:spcAft>
              <a:buFont typeface="Arial" panose="020B0604020202020204" pitchFamily="34" charset="0"/>
              <a:buChar char="•"/>
              <a:defRPr/>
            </a:pPr>
            <a:r>
              <a:rPr lang="en-GB" sz="2200" dirty="0" smtClean="0"/>
              <a:t>might affect the demand for mobility ? </a:t>
            </a:r>
          </a:p>
          <a:p>
            <a:pPr eaLnBrk="1" fontAlgn="auto" hangingPunct="1">
              <a:spcAft>
                <a:spcPts val="0"/>
              </a:spcAft>
              <a:buFont typeface="Arial" panose="020B0604020202020204" pitchFamily="34" charset="0"/>
              <a:buChar char="•"/>
              <a:defRPr/>
            </a:pPr>
            <a:r>
              <a:rPr lang="en-GB" sz="2200" dirty="0" smtClean="0"/>
              <a:t>could more generally contribute to more sustainable living patterns in cities ?</a:t>
            </a:r>
          </a:p>
          <a:p>
            <a:pPr marL="0" indent="0" eaLnBrk="1" fontAlgn="auto" hangingPunct="1">
              <a:spcAft>
                <a:spcPts val="0"/>
              </a:spcAft>
              <a:buFont typeface="Arial" panose="020B0604020202020204" pitchFamily="34" charset="0"/>
              <a:buNone/>
              <a:defRPr/>
            </a:pPr>
            <a:endParaRPr lang="en-GB" sz="2200" b="1" dirty="0" smtClean="0"/>
          </a:p>
          <a:p>
            <a:pPr marL="0" indent="0" eaLnBrk="1" fontAlgn="auto" hangingPunct="1">
              <a:spcAft>
                <a:spcPts val="0"/>
              </a:spcAft>
              <a:buFont typeface="Arial" panose="020B0604020202020204" pitchFamily="34" charset="0"/>
              <a:buNone/>
              <a:defRPr/>
            </a:pPr>
            <a:r>
              <a:rPr lang="en-GB" sz="2200" b="1" dirty="0" smtClean="0"/>
              <a:t>This task will draw on: </a:t>
            </a:r>
          </a:p>
          <a:p>
            <a:pPr eaLnBrk="1" fontAlgn="auto" hangingPunct="1">
              <a:spcAft>
                <a:spcPts val="0"/>
              </a:spcAft>
              <a:buFont typeface="Arial" panose="020B0604020202020204" pitchFamily="34" charset="0"/>
              <a:buChar char="•"/>
              <a:defRPr/>
            </a:pPr>
            <a:r>
              <a:rPr lang="en-GB" sz="2200" dirty="0" smtClean="0"/>
              <a:t>the extensive literature on socio-technical systems </a:t>
            </a:r>
          </a:p>
          <a:p>
            <a:pPr eaLnBrk="1" fontAlgn="auto" hangingPunct="1">
              <a:spcAft>
                <a:spcPts val="0"/>
              </a:spcAft>
              <a:buFont typeface="Arial" panose="020B0604020202020204" pitchFamily="34" charset="0"/>
              <a:buChar char="•"/>
              <a:defRPr/>
            </a:pPr>
            <a:r>
              <a:rPr lang="en-GB" sz="2200" dirty="0" smtClean="0"/>
              <a:t>international experiences</a:t>
            </a:r>
          </a:p>
          <a:p>
            <a:pPr eaLnBrk="1" fontAlgn="auto" hangingPunct="1">
              <a:spcAft>
                <a:spcPts val="0"/>
              </a:spcAft>
              <a:buFont typeface="Arial" panose="020B0604020202020204" pitchFamily="34" charset="0"/>
              <a:buChar char="•"/>
              <a:defRPr/>
            </a:pPr>
            <a:r>
              <a:rPr lang="en-GB" sz="2200" dirty="0"/>
              <a:t>work on future mega trends </a:t>
            </a:r>
            <a:r>
              <a:rPr lang="en-GB" sz="2200" dirty="0" smtClean="0"/>
              <a:t>likely to affect cities. </a:t>
            </a:r>
            <a:endParaRPr lang="en-GB" sz="2200" dirty="0"/>
          </a:p>
        </p:txBody>
      </p:sp>
      <p:sp>
        <p:nvSpPr>
          <p:cNvPr id="46082" name="Footer Placeholder 3"/>
          <p:cNvSpPr>
            <a:spLocks noGrp="1"/>
          </p:cNvSpPr>
          <p:nvPr>
            <p:ph type="ftr"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mtClean="0"/>
          </a:p>
        </p:txBody>
      </p:sp>
      <p:sp>
        <p:nvSpPr>
          <p:cNvPr id="5" name="Rounded Rectangle 4"/>
          <p:cNvSpPr/>
          <p:nvPr/>
        </p:nvSpPr>
        <p:spPr>
          <a:xfrm>
            <a:off x="3567113" y="512763"/>
            <a:ext cx="2009775" cy="612775"/>
          </a:xfrm>
          <a:prstGeom prst="ellipse">
            <a:avLst/>
          </a:prstGeom>
          <a:effectLst>
            <a:outerShdw blurRad="63500" sx="102000" sy="102000" algn="c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lIns="64770" tIns="64770" rIns="64770" bIns="64770" spcCol="1270" anchor="ctr"/>
          <a:lstStyle/>
          <a:p>
            <a:pPr algn="ctr" defTabSz="755650" fontAlgn="auto">
              <a:lnSpc>
                <a:spcPct val="90000"/>
              </a:lnSpc>
              <a:spcAft>
                <a:spcPct val="35000"/>
              </a:spcAft>
              <a:defRPr/>
            </a:pPr>
            <a:r>
              <a:rPr lang="en-GB" b="1" dirty="0">
                <a:solidFill>
                  <a:schemeClr val="tx1"/>
                </a:solidFill>
              </a:rPr>
              <a:t>Future city challenges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1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08738" y="4941888"/>
            <a:ext cx="2555875" cy="1366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 name="Content Placeholder 2"/>
          <p:cNvSpPr>
            <a:spLocks noGrp="1"/>
          </p:cNvSpPr>
          <p:nvPr>
            <p:ph idx="1"/>
          </p:nvPr>
        </p:nvSpPr>
        <p:spPr>
          <a:xfrm>
            <a:off x="457200" y="1600200"/>
            <a:ext cx="8229600" cy="3557588"/>
          </a:xfrm>
        </p:spPr>
        <p:txBody>
          <a:bodyPr rtlCol="0">
            <a:noAutofit/>
          </a:bodyPr>
          <a:lstStyle/>
          <a:p>
            <a:pPr marL="0" indent="0" eaLnBrk="1" fontAlgn="auto" hangingPunct="1">
              <a:spcAft>
                <a:spcPts val="0"/>
              </a:spcAft>
              <a:buFont typeface="Arial" panose="020B0604020202020204" pitchFamily="34" charset="0"/>
              <a:buNone/>
              <a:defRPr/>
            </a:pPr>
            <a:r>
              <a:rPr lang="en-GB" sz="2200" b="1" dirty="0" smtClean="0"/>
              <a:t>Wide </a:t>
            </a:r>
            <a:r>
              <a:rPr lang="en-GB" sz="2200" b="1" dirty="0"/>
              <a:t>variety of </a:t>
            </a:r>
            <a:r>
              <a:rPr lang="en-GB" sz="2200" b="1" dirty="0" smtClean="0"/>
              <a:t>methods</a:t>
            </a:r>
          </a:p>
          <a:p>
            <a:pPr eaLnBrk="1" fontAlgn="auto" hangingPunct="1">
              <a:spcAft>
                <a:spcPts val="0"/>
              </a:spcAft>
              <a:buFont typeface="Wingdings"/>
              <a:buChar char="à"/>
              <a:defRPr/>
            </a:pPr>
            <a:r>
              <a:rPr lang="en-GB" sz="2200" dirty="0" smtClean="0"/>
              <a:t>to </a:t>
            </a:r>
            <a:r>
              <a:rPr lang="en-GB" sz="2200" dirty="0"/>
              <a:t>ensure </a:t>
            </a:r>
            <a:r>
              <a:rPr lang="en-GB" sz="2200" dirty="0" smtClean="0"/>
              <a:t>that the </a:t>
            </a:r>
            <a:r>
              <a:rPr lang="en-GB" sz="2200" dirty="0"/>
              <a:t>relevant target groups either have the opportunity to contribute to the work of the project, or benefit from it in the most appropriate </a:t>
            </a:r>
            <a:r>
              <a:rPr lang="en-GB" sz="2200" dirty="0" smtClean="0"/>
              <a:t>manner</a:t>
            </a:r>
          </a:p>
          <a:p>
            <a:pPr marL="0" indent="0" eaLnBrk="1" fontAlgn="auto" hangingPunct="1">
              <a:spcAft>
                <a:spcPts val="0"/>
              </a:spcAft>
              <a:buFont typeface="Arial" panose="020B0604020202020204" pitchFamily="34" charset="0"/>
              <a:buNone/>
              <a:defRPr/>
            </a:pPr>
            <a:r>
              <a:rPr lang="en-GB" sz="2200" b="1" dirty="0" smtClean="0"/>
              <a:t>Strong </a:t>
            </a:r>
            <a:r>
              <a:rPr lang="en-GB" sz="2200" b="1" dirty="0"/>
              <a:t>emphasis on knowledge </a:t>
            </a:r>
            <a:r>
              <a:rPr lang="en-GB" sz="2200" b="1" dirty="0" smtClean="0"/>
              <a:t>transfer</a:t>
            </a:r>
          </a:p>
          <a:p>
            <a:pPr eaLnBrk="1" fontAlgn="auto" hangingPunct="1">
              <a:spcAft>
                <a:spcPts val="0"/>
              </a:spcAft>
              <a:buFont typeface="Wingdings"/>
              <a:buChar char="à"/>
              <a:defRPr/>
            </a:pPr>
            <a:r>
              <a:rPr lang="en-GB" sz="2200" dirty="0" smtClean="0"/>
              <a:t>among </a:t>
            </a:r>
            <a:r>
              <a:rPr lang="en-GB" sz="2200" dirty="0"/>
              <a:t>all the city </a:t>
            </a:r>
            <a:r>
              <a:rPr lang="en-GB" sz="2200" dirty="0" smtClean="0"/>
              <a:t>partners</a:t>
            </a:r>
          </a:p>
          <a:p>
            <a:pPr eaLnBrk="1" fontAlgn="auto" hangingPunct="1">
              <a:spcAft>
                <a:spcPts val="0"/>
              </a:spcAft>
              <a:buFont typeface="Wingdings"/>
              <a:buChar char="à"/>
              <a:defRPr/>
            </a:pPr>
            <a:r>
              <a:rPr lang="en-GB" sz="2200" dirty="0" smtClean="0"/>
              <a:t>linked </a:t>
            </a:r>
            <a:r>
              <a:rPr lang="en-GB" sz="2200" dirty="0"/>
              <a:t>to capacity building both internally and </a:t>
            </a:r>
            <a:r>
              <a:rPr lang="en-GB" sz="2200" dirty="0" smtClean="0"/>
              <a:t>externally </a:t>
            </a:r>
          </a:p>
          <a:p>
            <a:pPr marL="0" indent="0" eaLnBrk="1" fontAlgn="auto" hangingPunct="1">
              <a:spcAft>
                <a:spcPts val="0"/>
              </a:spcAft>
              <a:buFont typeface="Arial" panose="020B0604020202020204" pitchFamily="34" charset="0"/>
              <a:buNone/>
              <a:defRPr/>
            </a:pPr>
            <a:r>
              <a:rPr lang="en-GB" sz="2200" b="1" dirty="0" smtClean="0"/>
              <a:t>Strong mechanisms </a:t>
            </a:r>
            <a:r>
              <a:rPr lang="en-GB" sz="2200" b="1" dirty="0"/>
              <a:t>for the exploitation of the key </a:t>
            </a:r>
            <a:r>
              <a:rPr lang="en-GB" sz="2200" b="1" dirty="0" smtClean="0"/>
              <a:t>findings</a:t>
            </a:r>
          </a:p>
          <a:p>
            <a:pPr eaLnBrk="1" fontAlgn="auto" hangingPunct="1">
              <a:spcAft>
                <a:spcPts val="0"/>
              </a:spcAft>
              <a:buFont typeface="Wingdings"/>
              <a:buChar char="à"/>
              <a:defRPr/>
            </a:pPr>
            <a:r>
              <a:rPr lang="en-GB" sz="2200" dirty="0" smtClean="0"/>
              <a:t>among </a:t>
            </a:r>
            <a:r>
              <a:rPr lang="en-GB" sz="2200" dirty="0"/>
              <a:t>a wide range of cities, university teaching departments </a:t>
            </a:r>
            <a:endParaRPr lang="en-GB" sz="2200" dirty="0" smtClean="0"/>
          </a:p>
          <a:p>
            <a:pPr eaLnBrk="1" fontAlgn="auto" hangingPunct="1">
              <a:spcAft>
                <a:spcPts val="0"/>
              </a:spcAft>
              <a:buFont typeface="Wingdings"/>
              <a:buChar char="à"/>
              <a:defRPr/>
            </a:pPr>
            <a:r>
              <a:rPr lang="en-GB" sz="2200" dirty="0"/>
              <a:t>with a view to developing commercially exploitable new empirical indictors of city network performance</a:t>
            </a:r>
            <a:endParaRPr lang="en-GB" sz="2200" dirty="0" smtClean="0"/>
          </a:p>
          <a:p>
            <a:pPr eaLnBrk="1" fontAlgn="auto" hangingPunct="1">
              <a:spcAft>
                <a:spcPts val="0"/>
              </a:spcAft>
              <a:buFont typeface="Wingdings"/>
              <a:buChar char="à"/>
              <a:defRPr/>
            </a:pPr>
            <a:endParaRPr lang="en-GB" sz="2200" b="1" dirty="0" smtClean="0"/>
          </a:p>
          <a:p>
            <a:pPr marL="0" indent="0" eaLnBrk="1" fontAlgn="auto" hangingPunct="1">
              <a:spcAft>
                <a:spcPts val="0"/>
              </a:spcAft>
              <a:buFont typeface="Arial" panose="020B0604020202020204" pitchFamily="34" charset="0"/>
              <a:buNone/>
              <a:defRPr/>
            </a:pPr>
            <a:endParaRPr lang="en-GB" sz="2200" dirty="0"/>
          </a:p>
        </p:txBody>
      </p:sp>
      <p:sp>
        <p:nvSpPr>
          <p:cNvPr id="48131" name="Footer Placeholder 3"/>
          <p:cNvSpPr>
            <a:spLocks noGrp="1"/>
          </p:cNvSpPr>
          <p:nvPr>
            <p:ph type="ftr"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mtClean="0"/>
          </a:p>
        </p:txBody>
      </p:sp>
      <p:sp>
        <p:nvSpPr>
          <p:cNvPr id="5" name="Rounded Rectangle 4"/>
          <p:cNvSpPr/>
          <p:nvPr/>
        </p:nvSpPr>
        <p:spPr>
          <a:xfrm>
            <a:off x="1655763" y="409575"/>
            <a:ext cx="6516687" cy="828675"/>
          </a:xfrm>
          <a:prstGeom prst="ellipse">
            <a:avLst/>
          </a:prstGeom>
          <a:effectLst>
            <a:outerShdw blurRad="63500" sx="102000" sy="102000" algn="c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lIns="57150" tIns="57150" rIns="57150" bIns="57150" spcCol="1270" anchor="ctr"/>
          <a:lstStyle/>
          <a:p>
            <a:pPr algn="ctr" defTabSz="666750" fontAlgn="auto">
              <a:lnSpc>
                <a:spcPct val="90000"/>
              </a:lnSpc>
              <a:spcAft>
                <a:spcPct val="35000"/>
              </a:spcAft>
              <a:defRPr/>
            </a:pPr>
            <a:r>
              <a:rPr lang="en-GB" b="1" dirty="0">
                <a:solidFill>
                  <a:schemeClr val="tx1"/>
                </a:solidFill>
              </a:rPr>
              <a:t>Dissemination, Exploitation, Capacity Building and Knowledge Transfer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1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GB" sz="3600" smtClean="0"/>
              <a:t>Primary Outputs</a:t>
            </a:r>
          </a:p>
        </p:txBody>
      </p:sp>
      <p:sp>
        <p:nvSpPr>
          <p:cNvPr id="50178" name="Content Placeholder 2"/>
          <p:cNvSpPr>
            <a:spLocks noGrp="1"/>
          </p:cNvSpPr>
          <p:nvPr>
            <p:ph idx="1"/>
          </p:nvPr>
        </p:nvSpPr>
        <p:spPr>
          <a:xfrm>
            <a:off x="457200" y="1600200"/>
            <a:ext cx="8229600" cy="3557588"/>
          </a:xfrm>
        </p:spPr>
        <p:txBody>
          <a:bodyPr/>
          <a:lstStyle/>
          <a:p>
            <a:pPr eaLnBrk="1" hangingPunct="1">
              <a:spcAft>
                <a:spcPts val="900"/>
              </a:spcAft>
            </a:pPr>
            <a:r>
              <a:rPr lang="en-GB" sz="2200" smtClean="0"/>
              <a:t>Analysis: “Urban congestion &amp; network performance: </a:t>
            </a:r>
            <a:br>
              <a:rPr lang="en-GB" sz="2200" smtClean="0"/>
            </a:br>
            <a:r>
              <a:rPr lang="en-GB" sz="2200" smtClean="0"/>
              <a:t>a new understanding”</a:t>
            </a:r>
          </a:p>
          <a:p>
            <a:pPr eaLnBrk="1" hangingPunct="1">
              <a:spcAft>
                <a:spcPts val="900"/>
              </a:spcAft>
            </a:pPr>
            <a:r>
              <a:rPr lang="en-GB" sz="2200" smtClean="0"/>
              <a:t>Report of cross-city comparisons</a:t>
            </a:r>
          </a:p>
          <a:p>
            <a:pPr eaLnBrk="1" hangingPunct="1">
              <a:spcAft>
                <a:spcPts val="900"/>
              </a:spcAft>
            </a:pPr>
            <a:r>
              <a:rPr lang="en-GB" sz="2200" smtClean="0"/>
              <a:t>Final report on socio-political factors</a:t>
            </a:r>
          </a:p>
          <a:p>
            <a:pPr eaLnBrk="1" hangingPunct="1">
              <a:spcAft>
                <a:spcPts val="900"/>
              </a:spcAft>
            </a:pPr>
            <a:r>
              <a:rPr lang="en-GB" sz="2200" smtClean="0"/>
              <a:t>CREATE guidelines: “Pathways to tackling current congestion and reducing levels of car use in European cities”</a:t>
            </a:r>
          </a:p>
          <a:p>
            <a:pPr eaLnBrk="1" hangingPunct="1">
              <a:lnSpc>
                <a:spcPct val="120000"/>
              </a:lnSpc>
              <a:spcBef>
                <a:spcPct val="0"/>
              </a:spcBef>
              <a:spcAft>
                <a:spcPts val="600"/>
              </a:spcAft>
            </a:pPr>
            <a:r>
              <a:rPr lang="en-GB" sz="2200" smtClean="0"/>
              <a:t>Developing a set of effective and politically acceptable Stage 4 city policies: a  SUM</a:t>
            </a:r>
            <a:r>
              <a:rPr lang="en-GB" sz="2200" b="1" smtClean="0"/>
              <a:t>D</a:t>
            </a:r>
            <a:r>
              <a:rPr lang="en-GB" sz="2200" smtClean="0"/>
              <a:t>P = </a:t>
            </a:r>
            <a:br>
              <a:rPr lang="en-GB" sz="2200" smtClean="0"/>
            </a:br>
            <a:r>
              <a:rPr lang="en-GB" sz="2200" smtClean="0"/>
              <a:t>Sustainable Urban Mobility</a:t>
            </a:r>
            <a:br>
              <a:rPr lang="en-GB" sz="2200" smtClean="0"/>
            </a:br>
            <a:r>
              <a:rPr lang="en-GB" sz="2200" smtClean="0"/>
              <a:t>	</a:t>
            </a:r>
            <a:r>
              <a:rPr lang="en-GB" sz="2200" b="1" smtClean="0"/>
              <a:t>D</a:t>
            </a:r>
            <a:r>
              <a:rPr lang="en-GB" sz="2200" smtClean="0"/>
              <a:t>ensification Plan</a:t>
            </a:r>
          </a:p>
          <a:p>
            <a:pPr eaLnBrk="1" hangingPunct="1"/>
            <a:endParaRPr lang="en-GB" sz="2200" smtClean="0"/>
          </a:p>
          <a:p>
            <a:pPr eaLnBrk="1" hangingPunct="1"/>
            <a:endParaRPr lang="en-GB" sz="22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GB" sz="3600" smtClean="0"/>
              <a:t>Intended Impacts</a:t>
            </a:r>
          </a:p>
        </p:txBody>
      </p:sp>
      <p:sp>
        <p:nvSpPr>
          <p:cNvPr id="52226" name="Content Placeholder 2"/>
          <p:cNvSpPr>
            <a:spLocks noGrp="1"/>
          </p:cNvSpPr>
          <p:nvPr>
            <p:ph idx="1"/>
          </p:nvPr>
        </p:nvSpPr>
        <p:spPr>
          <a:xfrm>
            <a:off x="457200" y="1600200"/>
            <a:ext cx="8229600" cy="3557588"/>
          </a:xfrm>
        </p:spPr>
        <p:txBody>
          <a:bodyPr/>
          <a:lstStyle/>
          <a:p>
            <a:pPr eaLnBrk="1" hangingPunct="1">
              <a:lnSpc>
                <a:spcPts val="3000"/>
              </a:lnSpc>
            </a:pPr>
            <a:r>
              <a:rPr lang="en-GB" sz="2200" smtClean="0"/>
              <a:t>Change debate about measurement of congestion &amp; network performance</a:t>
            </a:r>
          </a:p>
          <a:p>
            <a:pPr eaLnBrk="1" hangingPunct="1">
              <a:lnSpc>
                <a:spcPts val="3000"/>
              </a:lnSpc>
            </a:pPr>
            <a:r>
              <a:rPr lang="en-GB" sz="2200" smtClean="0"/>
              <a:t>Provide insights into why cities evolve away from car promotion and how – is this universally possible?</a:t>
            </a:r>
          </a:p>
          <a:p>
            <a:pPr eaLnBrk="1" hangingPunct="1">
              <a:lnSpc>
                <a:spcPts val="3000"/>
              </a:lnSpc>
            </a:pPr>
            <a:r>
              <a:rPr lang="en-GB" sz="2200" smtClean="0"/>
              <a:t>Guidance to Stage 1 cities on how - and why - to rapidly advance to Stage 3</a:t>
            </a:r>
          </a:p>
          <a:p>
            <a:pPr eaLnBrk="1" hangingPunct="1">
              <a:lnSpc>
                <a:spcPts val="3000"/>
              </a:lnSpc>
            </a:pPr>
            <a:r>
              <a:rPr lang="en-US" sz="2200" smtClean="0"/>
              <a:t>Guidance to Stage 3 cities on how to go to Stage 4</a:t>
            </a:r>
            <a:endParaRPr lang="en-GB" sz="2200" smtClean="0"/>
          </a:p>
          <a:p>
            <a:pPr eaLnBrk="1" hangingPunct="1">
              <a:lnSpc>
                <a:spcPts val="3000"/>
              </a:lnSpc>
            </a:pPr>
            <a:r>
              <a:rPr lang="en-GB" sz="2200" smtClean="0"/>
              <a:t>Coping with ‘mobility densification’</a:t>
            </a:r>
          </a:p>
          <a:p>
            <a:pPr eaLnBrk="1" hangingPunct="1">
              <a:lnSpc>
                <a:spcPts val="3000"/>
              </a:lnSpc>
            </a:pPr>
            <a:endParaRPr lang="en-GB" sz="22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3"/>
          <p:cNvSpPr>
            <a:spLocks noGrp="1"/>
          </p:cNvSpPr>
          <p:nvPr>
            <p:ph idx="1"/>
          </p:nvPr>
        </p:nvSpPr>
        <p:spPr>
          <a:xfrm>
            <a:off x="1547813" y="735013"/>
            <a:ext cx="7596187" cy="1828800"/>
          </a:xfrm>
        </p:spPr>
        <p:txBody>
          <a:bodyPr/>
          <a:lstStyle/>
          <a:p>
            <a:pPr marL="0" indent="0" eaLnBrk="1" hangingPunct="1">
              <a:buFont typeface="Arial" charset="0"/>
              <a:buNone/>
            </a:pPr>
            <a:r>
              <a:rPr lang="en-GB" sz="2400" b="1" smtClean="0"/>
              <a:t>Coordinator contact:</a:t>
            </a:r>
            <a:br>
              <a:rPr lang="en-GB" sz="2400" b="1" smtClean="0"/>
            </a:br>
            <a:r>
              <a:rPr lang="en-GB" sz="2400" smtClean="0"/>
              <a:t>Prof. Peter Jones, CTS</a:t>
            </a:r>
          </a:p>
          <a:p>
            <a:pPr marL="0" indent="0" eaLnBrk="1" hangingPunct="1">
              <a:buFont typeface="Arial" charset="0"/>
              <a:buNone/>
            </a:pPr>
            <a:r>
              <a:rPr lang="en-GB" sz="2400" smtClean="0"/>
              <a:t>Scientific coordinator </a:t>
            </a:r>
            <a:br>
              <a:rPr lang="en-GB" sz="2400" smtClean="0"/>
            </a:br>
            <a:r>
              <a:rPr lang="en-GB" sz="2400" smtClean="0"/>
              <a:t>University College London</a:t>
            </a:r>
            <a:br>
              <a:rPr lang="en-GB" sz="2400" smtClean="0"/>
            </a:br>
            <a:r>
              <a:rPr lang="en-GB" sz="2400" smtClean="0">
                <a:hlinkClick r:id="rId3"/>
              </a:rPr>
              <a:t>peter.jones@ucl.ac.uk</a:t>
            </a:r>
            <a:endParaRPr lang="en-GB" sz="2400" smtClean="0"/>
          </a:p>
        </p:txBody>
      </p:sp>
      <p:sp>
        <p:nvSpPr>
          <p:cNvPr id="54274" name="TextBox 4"/>
          <p:cNvSpPr txBox="1">
            <a:spLocks noChangeArrowheads="1"/>
          </p:cNvSpPr>
          <p:nvPr/>
        </p:nvSpPr>
        <p:spPr bwMode="auto">
          <a:xfrm>
            <a:off x="1547813" y="2806700"/>
            <a:ext cx="6769100" cy="2282825"/>
          </a:xfrm>
          <a:prstGeom prst="rect">
            <a:avLst/>
          </a:prstGeom>
          <a:noFill/>
          <a:ln w="9525">
            <a:noFill/>
            <a:miter lim="800000"/>
            <a:headEnd/>
            <a:tailEnd/>
          </a:ln>
        </p:spPr>
        <p:txBody>
          <a:bodyPr>
            <a:spAutoFit/>
          </a:bodyPr>
          <a:lstStyle/>
          <a:p>
            <a:r>
              <a:rPr lang="en-GB" sz="2400" b="1">
                <a:latin typeface="Century Gothic" pitchFamily="34" charset="0"/>
              </a:rPr>
              <a:t>Communication contact: </a:t>
            </a:r>
            <a:endParaRPr lang="en-GB" sz="2400">
              <a:latin typeface="Century Gothic" pitchFamily="34" charset="0"/>
            </a:endParaRPr>
          </a:p>
          <a:p>
            <a:r>
              <a:rPr lang="en-GB" sz="2400">
                <a:latin typeface="Century Gothic" pitchFamily="34" charset="0"/>
              </a:rPr>
              <a:t>Vanessa Holve</a:t>
            </a:r>
          </a:p>
          <a:p>
            <a:r>
              <a:rPr lang="en-GB" sz="2400">
                <a:latin typeface="Century Gothic" pitchFamily="34" charset="0"/>
              </a:rPr>
              <a:t>Policy advisor and project coordinator</a:t>
            </a:r>
          </a:p>
          <a:p>
            <a:r>
              <a:rPr lang="en-GB" sz="2400">
                <a:latin typeface="Century Gothic" pitchFamily="34" charset="0"/>
              </a:rPr>
              <a:t>EUROCITIES </a:t>
            </a:r>
          </a:p>
          <a:p>
            <a:r>
              <a:rPr lang="en-GB" sz="2400">
                <a:latin typeface="Century Gothic" pitchFamily="34" charset="0"/>
                <a:hlinkClick r:id="rId4"/>
              </a:rPr>
              <a:t>vanessa.holve@eurocities.eu</a:t>
            </a:r>
            <a:endParaRPr lang="en-GB" sz="2400">
              <a:latin typeface="Century Gothic" pitchFamily="34" charset="0"/>
            </a:endParaRPr>
          </a:p>
          <a:p>
            <a:endParaRPr lang="en-GB" sz="2400">
              <a:latin typeface="Century Gothic" pitchFamily="34" charset="0"/>
            </a:endParaRPr>
          </a:p>
        </p:txBody>
      </p:sp>
      <p:pic>
        <p:nvPicPr>
          <p:cNvPr id="54275" name="Picture 2" descr="M:\Projects Mobility Forum\CREATE\WP7- Communication Dissemination\Communication &amp; Dissemination\Roll ups\Additional docs for Fuel\EU flag.jpg"/>
          <p:cNvPicPr>
            <a:picLocks noChangeAspect="1" noChangeArrowheads="1"/>
          </p:cNvPicPr>
          <p:nvPr/>
        </p:nvPicPr>
        <p:blipFill>
          <a:blip r:embed="rId5"/>
          <a:srcRect/>
          <a:stretch>
            <a:fillRect/>
          </a:stretch>
        </p:blipFill>
        <p:spPr bwMode="auto">
          <a:xfrm>
            <a:off x="1079500" y="5516563"/>
            <a:ext cx="971550" cy="649287"/>
          </a:xfrm>
          <a:prstGeom prst="rect">
            <a:avLst/>
          </a:prstGeom>
          <a:noFill/>
          <a:ln w="9525">
            <a:noFill/>
            <a:miter lim="800000"/>
            <a:headEnd/>
            <a:tailEnd/>
          </a:ln>
        </p:spPr>
      </p:pic>
      <p:sp>
        <p:nvSpPr>
          <p:cNvPr id="54276" name="TextBox 10"/>
          <p:cNvSpPr txBox="1">
            <a:spLocks noChangeArrowheads="1"/>
          </p:cNvSpPr>
          <p:nvPr/>
        </p:nvSpPr>
        <p:spPr bwMode="auto">
          <a:xfrm>
            <a:off x="2192338" y="5407025"/>
            <a:ext cx="3154362" cy="830263"/>
          </a:xfrm>
          <a:prstGeom prst="rect">
            <a:avLst/>
          </a:prstGeom>
          <a:noFill/>
          <a:ln w="9525">
            <a:noFill/>
            <a:miter lim="800000"/>
            <a:headEnd/>
            <a:tailEnd/>
          </a:ln>
        </p:spPr>
        <p:txBody>
          <a:bodyPr wrap="none">
            <a:spAutoFit/>
          </a:bodyPr>
          <a:lstStyle/>
          <a:p>
            <a:r>
              <a:rPr lang="en-GB" sz="1200">
                <a:latin typeface="Century Gothic" pitchFamily="34" charset="0"/>
              </a:rPr>
              <a:t>CREATE has received funding from the </a:t>
            </a:r>
            <a:br>
              <a:rPr lang="en-GB" sz="1200">
                <a:latin typeface="Century Gothic" pitchFamily="34" charset="0"/>
              </a:rPr>
            </a:br>
            <a:r>
              <a:rPr lang="en-GB" sz="1200">
                <a:latin typeface="Century Gothic" pitchFamily="34" charset="0"/>
              </a:rPr>
              <a:t>European Union’s Horizon 2020 research</a:t>
            </a:r>
            <a:br>
              <a:rPr lang="en-GB" sz="1200">
                <a:latin typeface="Century Gothic" pitchFamily="34" charset="0"/>
              </a:rPr>
            </a:br>
            <a:r>
              <a:rPr lang="en-GB" sz="1200">
                <a:latin typeface="Century Gothic" pitchFamily="34" charset="0"/>
              </a:rPr>
              <a:t>and innovation programme under</a:t>
            </a:r>
          </a:p>
          <a:p>
            <a:r>
              <a:rPr lang="en-GB" sz="1200">
                <a:latin typeface="Century Gothic" pitchFamily="34" charset="0"/>
              </a:rPr>
              <a:t>grant agreement N°636573</a:t>
            </a:r>
          </a:p>
        </p:txBody>
      </p:sp>
      <p:sp>
        <p:nvSpPr>
          <p:cNvPr id="54277" name="TextBox 11"/>
          <p:cNvSpPr txBox="1">
            <a:spLocks noChangeArrowheads="1"/>
          </p:cNvSpPr>
          <p:nvPr/>
        </p:nvSpPr>
        <p:spPr bwMode="auto">
          <a:xfrm>
            <a:off x="2268538" y="2806700"/>
            <a:ext cx="184150" cy="647700"/>
          </a:xfrm>
          <a:prstGeom prst="rect">
            <a:avLst/>
          </a:prstGeom>
          <a:noFill/>
          <a:ln w="9525">
            <a:noFill/>
            <a:miter lim="800000"/>
            <a:headEnd/>
            <a:tailEnd/>
          </a:ln>
        </p:spPr>
        <p:txBody>
          <a:bodyPr wrap="none">
            <a:spAutoFit/>
          </a:bodyPr>
          <a:lstStyle/>
          <a:p>
            <a:r>
              <a:rPr lang="fr-FR">
                <a:latin typeface="Century Gothic" pitchFamily="34" charset="0"/>
              </a:rPr>
              <a:t/>
            </a:r>
            <a:br>
              <a:rPr lang="fr-FR">
                <a:latin typeface="Century Gothic" pitchFamily="34" charset="0"/>
              </a:rPr>
            </a:br>
            <a:endParaRPr lang="en-GB">
              <a:latin typeface="Century Gothic"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sz="3600" smtClean="0"/>
              <a:t>Thank You!</a:t>
            </a:r>
          </a:p>
        </p:txBody>
      </p:sp>
      <p:sp>
        <p:nvSpPr>
          <p:cNvPr id="56322" name="TextBox 5"/>
          <p:cNvSpPr txBox="1">
            <a:spLocks noChangeArrowheads="1"/>
          </p:cNvSpPr>
          <p:nvPr/>
        </p:nvSpPr>
        <p:spPr bwMode="auto">
          <a:xfrm>
            <a:off x="1508125" y="4211638"/>
            <a:ext cx="6127750" cy="579437"/>
          </a:xfrm>
          <a:prstGeom prst="rect">
            <a:avLst/>
          </a:prstGeom>
          <a:noFill/>
          <a:ln w="9525">
            <a:noFill/>
            <a:miter lim="800000"/>
            <a:headEnd/>
            <a:tailEnd/>
          </a:ln>
        </p:spPr>
        <p:txBody>
          <a:bodyPr>
            <a:spAutoFit/>
          </a:bodyPr>
          <a:lstStyle/>
          <a:p>
            <a:pPr algn="ctr"/>
            <a:r>
              <a:rPr lang="fr-BE" sz="3200">
                <a:latin typeface="Century Gothic" pitchFamily="34" charset="0"/>
                <a:hlinkClick r:id="rId3"/>
              </a:rPr>
              <a:t>www.create-mobility.eu</a:t>
            </a:r>
            <a:endParaRPr lang="en-GB" sz="3200">
              <a:latin typeface="Century Gothic" pitchFamily="34" charset="0"/>
            </a:endParaRPr>
          </a:p>
        </p:txBody>
      </p:sp>
      <p:pic>
        <p:nvPicPr>
          <p:cNvPr id="56323" name="Content Placeholder 4"/>
          <p:cNvPicPr>
            <a:picLocks noGrp="1" noChangeAspect="1"/>
          </p:cNvPicPr>
          <p:nvPr>
            <p:ph idx="1"/>
          </p:nvPr>
        </p:nvPicPr>
        <p:blipFill>
          <a:blip r:embed="rId4"/>
          <a:srcRect/>
          <a:stretch>
            <a:fillRect/>
          </a:stretch>
        </p:blipFill>
        <p:spPr>
          <a:xfrm>
            <a:off x="3502025" y="2073275"/>
            <a:ext cx="2139950" cy="21383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99712" y="1316833"/>
            <a:ext cx="5744576" cy="1498283"/>
          </a:xfrm>
          <a:prstGeom prst="roundRect">
            <a:avLst/>
          </a:prstGeom>
          <a:ln>
            <a:solidFill>
              <a:schemeClr val="tx2"/>
            </a:solidFill>
          </a:ln>
          <a:effectLst>
            <a:glow rad="1397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800" dirty="0">
                <a:solidFill>
                  <a:schemeClr val="tx2"/>
                </a:solidFill>
              </a:rPr>
              <a:t>Universities</a:t>
            </a:r>
          </a:p>
          <a:p>
            <a:pPr algn="ctr" fontAlgn="auto">
              <a:spcBef>
                <a:spcPts val="0"/>
              </a:spcBef>
              <a:spcAft>
                <a:spcPts val="0"/>
              </a:spcAft>
              <a:defRPr/>
            </a:pPr>
            <a:endParaRPr lang="en-GB" dirty="0">
              <a:solidFill>
                <a:schemeClr val="tx2"/>
              </a:solidFill>
            </a:endParaRPr>
          </a:p>
          <a:p>
            <a:pPr algn="ctr" fontAlgn="auto">
              <a:spcBef>
                <a:spcPts val="0"/>
              </a:spcBef>
              <a:spcAft>
                <a:spcPts val="0"/>
              </a:spcAft>
              <a:defRPr/>
            </a:pPr>
            <a:endParaRPr lang="en-US" sz="3600" dirty="0">
              <a:solidFill>
                <a:schemeClr val="tx2"/>
              </a:solidFill>
            </a:endParaRPr>
          </a:p>
        </p:txBody>
      </p:sp>
      <p:pic>
        <p:nvPicPr>
          <p:cNvPr id="11268" name="Picture 11" descr="M:\Projects Mobility Forum\CREATE\Presentation\CREATE Standard Presentation\logos\cnrs.jpg"/>
          <p:cNvPicPr>
            <a:picLocks noChangeAspect="1" noChangeArrowheads="1"/>
          </p:cNvPicPr>
          <p:nvPr/>
        </p:nvPicPr>
        <p:blipFill>
          <a:blip r:embed="rId3"/>
          <a:srcRect/>
          <a:stretch>
            <a:fillRect/>
          </a:stretch>
        </p:blipFill>
        <p:spPr bwMode="auto">
          <a:xfrm>
            <a:off x="6205538" y="1985963"/>
            <a:ext cx="1119187" cy="719137"/>
          </a:xfrm>
          <a:prstGeom prst="rect">
            <a:avLst/>
          </a:prstGeom>
          <a:noFill/>
          <a:ln w="9525">
            <a:noFill/>
            <a:miter lim="800000"/>
            <a:headEnd/>
            <a:tailEnd/>
          </a:ln>
        </p:spPr>
      </p:pic>
      <p:sp>
        <p:nvSpPr>
          <p:cNvPr id="11269" name="Title 1"/>
          <p:cNvSpPr>
            <a:spLocks noGrp="1"/>
          </p:cNvSpPr>
          <p:nvPr>
            <p:ph type="title"/>
          </p:nvPr>
        </p:nvSpPr>
        <p:spPr/>
        <p:txBody>
          <a:bodyPr/>
          <a:lstStyle/>
          <a:p>
            <a:pPr eaLnBrk="1" hangingPunct="1"/>
            <a:r>
              <a:rPr lang="en-US" sz="3200" smtClean="0"/>
              <a:t>18 Partners from 11 Countries</a:t>
            </a:r>
          </a:p>
        </p:txBody>
      </p:sp>
      <p:sp>
        <p:nvSpPr>
          <p:cNvPr id="11270" name="Footer Placeholder 3"/>
          <p:cNvSpPr>
            <a:spLocks noGrp="1"/>
          </p:cNvSpPr>
          <p:nvPr>
            <p:ph type="ftr"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mtClean="0"/>
          </a:p>
        </p:txBody>
      </p:sp>
      <p:sp>
        <p:nvSpPr>
          <p:cNvPr id="6" name="TextBox 5"/>
          <p:cNvSpPr txBox="1"/>
          <p:nvPr/>
        </p:nvSpPr>
        <p:spPr>
          <a:xfrm>
            <a:off x="3542968" y="5587305"/>
            <a:ext cx="2058065" cy="578882"/>
          </a:xfrm>
          <a:prstGeom prst="roundRect">
            <a:avLst/>
          </a:prstGeom>
          <a:ln>
            <a:solidFill>
              <a:schemeClr val="tx2"/>
            </a:solidFill>
          </a:ln>
          <a:effectLst>
            <a:glow rad="1397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spAutoFit/>
          </a:bodyPr>
          <a:lstStyle/>
          <a:p>
            <a:pPr algn="ctr" fontAlgn="auto">
              <a:spcBef>
                <a:spcPts val="0"/>
              </a:spcBef>
              <a:spcAft>
                <a:spcPts val="0"/>
              </a:spcAft>
              <a:defRPr/>
            </a:pPr>
            <a:r>
              <a:rPr lang="en-US" sz="2800" dirty="0">
                <a:solidFill>
                  <a:schemeClr val="tx2"/>
                </a:solidFill>
              </a:rPr>
              <a:t>10 Cities</a:t>
            </a:r>
            <a:endParaRPr lang="en-US" sz="3600" dirty="0">
              <a:solidFill>
                <a:schemeClr val="tx2"/>
              </a:solidFill>
            </a:endParaRPr>
          </a:p>
        </p:txBody>
      </p:sp>
      <p:sp>
        <p:nvSpPr>
          <p:cNvPr id="8" name="TextBox 7"/>
          <p:cNvSpPr txBox="1"/>
          <p:nvPr/>
        </p:nvSpPr>
        <p:spPr>
          <a:xfrm>
            <a:off x="6083601" y="3429000"/>
            <a:ext cx="2504215" cy="1532334"/>
          </a:xfrm>
          <a:prstGeom prst="roundRect">
            <a:avLst/>
          </a:prstGeom>
          <a:ln>
            <a:solidFill>
              <a:schemeClr val="tx2"/>
            </a:solidFill>
          </a:ln>
          <a:effectLst>
            <a:glow rad="1397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800" dirty="0">
                <a:solidFill>
                  <a:schemeClr val="tx2"/>
                </a:solidFill>
              </a:rPr>
              <a:t>City network</a:t>
            </a:r>
          </a:p>
          <a:p>
            <a:pPr fontAlgn="auto">
              <a:spcBef>
                <a:spcPts val="0"/>
              </a:spcBef>
              <a:spcAft>
                <a:spcPts val="0"/>
              </a:spcAft>
              <a:defRPr/>
            </a:pPr>
            <a:endParaRPr lang="en-US" sz="2800" dirty="0">
              <a:solidFill>
                <a:schemeClr val="tx2"/>
              </a:solidFill>
            </a:endParaRPr>
          </a:p>
          <a:p>
            <a:pPr fontAlgn="auto">
              <a:spcBef>
                <a:spcPts val="0"/>
              </a:spcBef>
              <a:spcAft>
                <a:spcPts val="0"/>
              </a:spcAft>
              <a:defRPr/>
            </a:pPr>
            <a:endParaRPr lang="en-US" sz="2800" dirty="0">
              <a:solidFill>
                <a:schemeClr val="tx2"/>
              </a:solidFill>
            </a:endParaRPr>
          </a:p>
        </p:txBody>
      </p:sp>
      <p:sp>
        <p:nvSpPr>
          <p:cNvPr id="10" name="TextBox 9"/>
          <p:cNvSpPr txBox="1"/>
          <p:nvPr/>
        </p:nvSpPr>
        <p:spPr>
          <a:xfrm>
            <a:off x="542741" y="3203184"/>
            <a:ext cx="5024496" cy="2009061"/>
          </a:xfrm>
          <a:prstGeom prst="roundRect">
            <a:avLst/>
          </a:prstGeom>
          <a:ln>
            <a:solidFill>
              <a:schemeClr val="tx2"/>
            </a:solidFill>
          </a:ln>
          <a:effectLst>
            <a:glow rad="1397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800" dirty="0">
                <a:solidFill>
                  <a:schemeClr val="tx2"/>
                </a:solidFill>
              </a:rPr>
              <a:t>Private Company &amp; Consultants</a:t>
            </a:r>
          </a:p>
          <a:p>
            <a:pPr algn="ctr" fontAlgn="auto">
              <a:spcBef>
                <a:spcPts val="0"/>
              </a:spcBef>
              <a:spcAft>
                <a:spcPts val="0"/>
              </a:spcAft>
              <a:defRPr/>
            </a:pPr>
            <a:endParaRPr lang="en-US" sz="2800" dirty="0">
              <a:solidFill>
                <a:schemeClr val="tx2"/>
              </a:solidFill>
            </a:endParaRPr>
          </a:p>
          <a:p>
            <a:pPr algn="ctr" fontAlgn="auto">
              <a:spcBef>
                <a:spcPts val="0"/>
              </a:spcBef>
              <a:spcAft>
                <a:spcPts val="0"/>
              </a:spcAft>
              <a:defRPr/>
            </a:pPr>
            <a:endParaRPr lang="en-US" sz="2800" dirty="0">
              <a:solidFill>
                <a:schemeClr val="tx2"/>
              </a:solidFill>
            </a:endParaRPr>
          </a:p>
        </p:txBody>
      </p:sp>
      <p:pic>
        <p:nvPicPr>
          <p:cNvPr id="11280" name="Picture 2" descr="M:\Projects Mobility Forum\CREATE\Presentation\CREATE Standard Presentation\logos\inrix.jpg"/>
          <p:cNvPicPr>
            <a:picLocks noChangeAspect="1" noChangeArrowheads="1"/>
          </p:cNvPicPr>
          <p:nvPr/>
        </p:nvPicPr>
        <p:blipFill>
          <a:blip r:embed="rId4"/>
          <a:srcRect/>
          <a:stretch>
            <a:fillRect/>
          </a:stretch>
        </p:blipFill>
        <p:spPr bwMode="auto">
          <a:xfrm>
            <a:off x="3119438" y="4283075"/>
            <a:ext cx="1119187" cy="720725"/>
          </a:xfrm>
          <a:prstGeom prst="rect">
            <a:avLst/>
          </a:prstGeom>
          <a:noFill/>
          <a:ln w="9525">
            <a:noFill/>
            <a:miter lim="800000"/>
            <a:headEnd/>
            <a:tailEnd/>
          </a:ln>
        </p:spPr>
      </p:pic>
      <p:pic>
        <p:nvPicPr>
          <p:cNvPr id="11281" name="Picture 3" descr="M:\Projects Mobility Forum\CREATE\Presentation\CREATE Standard Presentation\logos\vectos.jpg"/>
          <p:cNvPicPr>
            <a:picLocks noChangeAspect="1" noChangeArrowheads="1"/>
          </p:cNvPicPr>
          <p:nvPr/>
        </p:nvPicPr>
        <p:blipFill>
          <a:blip r:embed="rId5"/>
          <a:srcRect/>
          <a:stretch>
            <a:fillRect/>
          </a:stretch>
        </p:blipFill>
        <p:spPr bwMode="auto">
          <a:xfrm>
            <a:off x="4303713" y="4283075"/>
            <a:ext cx="1119187" cy="720725"/>
          </a:xfrm>
          <a:prstGeom prst="rect">
            <a:avLst/>
          </a:prstGeom>
          <a:noFill/>
          <a:ln w="9525">
            <a:noFill/>
            <a:miter lim="800000"/>
            <a:headEnd/>
            <a:tailEnd/>
          </a:ln>
        </p:spPr>
      </p:pic>
      <p:pic>
        <p:nvPicPr>
          <p:cNvPr id="11282" name="Picture 5" descr="M:\Projects Mobility Forum\CREATE\Presentation\CREATE Standard Presentation\logos\eip.jpg"/>
          <p:cNvPicPr>
            <a:picLocks noChangeAspect="1" noChangeArrowheads="1"/>
          </p:cNvPicPr>
          <p:nvPr/>
        </p:nvPicPr>
        <p:blipFill>
          <a:blip r:embed="rId6"/>
          <a:srcRect/>
          <a:stretch>
            <a:fillRect/>
          </a:stretch>
        </p:blipFill>
        <p:spPr bwMode="auto">
          <a:xfrm>
            <a:off x="1909763" y="4283075"/>
            <a:ext cx="1119187" cy="720725"/>
          </a:xfrm>
          <a:prstGeom prst="rect">
            <a:avLst/>
          </a:prstGeom>
          <a:noFill/>
          <a:ln w="9525">
            <a:noFill/>
            <a:miter lim="800000"/>
            <a:headEnd/>
            <a:tailEnd/>
          </a:ln>
        </p:spPr>
      </p:pic>
      <p:pic>
        <p:nvPicPr>
          <p:cNvPr id="11283" name="Picture 6" descr="M:\Projects Mobility Forum\CREATE\Presentation\CREATE Standard Presentation\logos\eurocities.jpg"/>
          <p:cNvPicPr>
            <a:picLocks noChangeAspect="1" noChangeArrowheads="1"/>
          </p:cNvPicPr>
          <p:nvPr/>
        </p:nvPicPr>
        <p:blipFill>
          <a:blip r:embed="rId7"/>
          <a:srcRect/>
          <a:stretch>
            <a:fillRect/>
          </a:stretch>
        </p:blipFill>
        <p:spPr bwMode="auto">
          <a:xfrm>
            <a:off x="6669088" y="4081463"/>
            <a:ext cx="1333500" cy="857250"/>
          </a:xfrm>
          <a:prstGeom prst="rect">
            <a:avLst/>
          </a:prstGeom>
          <a:noFill/>
          <a:ln w="9525">
            <a:noFill/>
            <a:miter lim="800000"/>
            <a:headEnd/>
            <a:tailEnd/>
          </a:ln>
        </p:spPr>
      </p:pic>
      <p:pic>
        <p:nvPicPr>
          <p:cNvPr id="11284" name="Picture 7" descr="M:\Projects Mobility Forum\CREATE\Presentation\CREATE Standard Presentation\logos\boku.jpg"/>
          <p:cNvPicPr>
            <a:picLocks noChangeAspect="1" noChangeArrowheads="1"/>
          </p:cNvPicPr>
          <p:nvPr/>
        </p:nvPicPr>
        <p:blipFill>
          <a:blip r:embed="rId8"/>
          <a:srcRect/>
          <a:stretch>
            <a:fillRect/>
          </a:stretch>
        </p:blipFill>
        <p:spPr bwMode="auto">
          <a:xfrm>
            <a:off x="2940050" y="1985963"/>
            <a:ext cx="1033463" cy="719137"/>
          </a:xfrm>
          <a:prstGeom prst="rect">
            <a:avLst/>
          </a:prstGeom>
          <a:noFill/>
          <a:ln w="9525">
            <a:noFill/>
            <a:miter lim="800000"/>
            <a:headEnd/>
            <a:tailEnd/>
          </a:ln>
        </p:spPr>
      </p:pic>
      <p:pic>
        <p:nvPicPr>
          <p:cNvPr id="11285" name="Picture 8" descr="M:\Projects Mobility Forum\CREATE\Presentation\CREATE Standard Presentation\logos\dresden.jpg"/>
          <p:cNvPicPr>
            <a:picLocks noChangeAspect="1" noChangeArrowheads="1"/>
          </p:cNvPicPr>
          <p:nvPr/>
        </p:nvPicPr>
        <p:blipFill>
          <a:blip r:embed="rId9"/>
          <a:srcRect/>
          <a:stretch>
            <a:fillRect/>
          </a:stretch>
        </p:blipFill>
        <p:spPr bwMode="auto">
          <a:xfrm>
            <a:off x="4092575" y="1985963"/>
            <a:ext cx="1031875" cy="719137"/>
          </a:xfrm>
          <a:prstGeom prst="rect">
            <a:avLst/>
          </a:prstGeom>
          <a:noFill/>
          <a:ln w="9525">
            <a:noFill/>
            <a:miter lim="800000"/>
            <a:headEnd/>
            <a:tailEnd/>
          </a:ln>
        </p:spPr>
      </p:pic>
      <p:pic>
        <p:nvPicPr>
          <p:cNvPr id="11286" name="Picture 9" descr="M:\Projects Mobility Forum\CREATE\Presentation\CREATE Standard Presentation\logos\SciencesPo.jpg"/>
          <p:cNvPicPr>
            <a:picLocks noChangeAspect="1" noChangeArrowheads="1"/>
          </p:cNvPicPr>
          <p:nvPr/>
        </p:nvPicPr>
        <p:blipFill>
          <a:blip r:embed="rId10"/>
          <a:srcRect/>
          <a:stretch>
            <a:fillRect/>
          </a:stretch>
        </p:blipFill>
        <p:spPr bwMode="auto">
          <a:xfrm>
            <a:off x="5413375" y="1985963"/>
            <a:ext cx="1031875" cy="719137"/>
          </a:xfrm>
          <a:prstGeom prst="rect">
            <a:avLst/>
          </a:prstGeom>
          <a:noFill/>
          <a:ln w="9525">
            <a:noFill/>
            <a:miter lim="800000"/>
            <a:headEnd/>
            <a:tailEnd/>
          </a:ln>
        </p:spPr>
      </p:pic>
      <p:pic>
        <p:nvPicPr>
          <p:cNvPr id="11287" name="Picture 10" descr="M:\Projects Mobility Forum\CREATE\Presentation\CREATE Standard Presentation\logos\ucl.jpg"/>
          <p:cNvPicPr>
            <a:picLocks noChangeAspect="1" noChangeArrowheads="1"/>
          </p:cNvPicPr>
          <p:nvPr/>
        </p:nvPicPr>
        <p:blipFill>
          <a:blip r:embed="rId11"/>
          <a:srcRect/>
          <a:stretch>
            <a:fillRect/>
          </a:stretch>
        </p:blipFill>
        <p:spPr bwMode="auto">
          <a:xfrm>
            <a:off x="1763713" y="1985963"/>
            <a:ext cx="1033462" cy="719137"/>
          </a:xfrm>
          <a:prstGeom prst="rect">
            <a:avLst/>
          </a:prstGeom>
          <a:noFill/>
          <a:ln w="9525">
            <a:noFill/>
            <a:miter lim="800000"/>
            <a:headEnd/>
            <a:tailEnd/>
          </a:ln>
        </p:spPr>
      </p:pic>
      <p:pic>
        <p:nvPicPr>
          <p:cNvPr id="11288" name="Picture 4" descr="M:\Projects Mobility Forum\CREATE\Presentation\CREATE Standard Presentation\logos\cowi.jpg"/>
          <p:cNvPicPr>
            <a:picLocks noChangeAspect="1" noChangeArrowheads="1"/>
          </p:cNvPicPr>
          <p:nvPr/>
        </p:nvPicPr>
        <p:blipFill>
          <a:blip r:embed="rId12"/>
          <a:srcRect/>
          <a:stretch>
            <a:fillRect/>
          </a:stretch>
        </p:blipFill>
        <p:spPr bwMode="auto">
          <a:xfrm>
            <a:off x="703263" y="4283075"/>
            <a:ext cx="1119187"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pPr eaLnBrk="1" hangingPunct="1"/>
            <a:r>
              <a:rPr lang="en-US" sz="3600" smtClean="0"/>
              <a:t>10 European and Euro-Med Cities</a:t>
            </a:r>
          </a:p>
        </p:txBody>
      </p:sp>
      <p:sp>
        <p:nvSpPr>
          <p:cNvPr id="13314" name="Footer Placeholder 3"/>
          <p:cNvSpPr>
            <a:spLocks noGrp="1"/>
          </p:cNvSpPr>
          <p:nvPr>
            <p:ph type="ftr"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mtClean="0"/>
          </a:p>
        </p:txBody>
      </p:sp>
      <p:pic>
        <p:nvPicPr>
          <p:cNvPr id="13315" name="Picture 4"/>
          <p:cNvPicPr>
            <a:picLocks noChangeAspect="1"/>
          </p:cNvPicPr>
          <p:nvPr/>
        </p:nvPicPr>
        <p:blipFill>
          <a:blip r:embed="rId3"/>
          <a:srcRect l="10085" t="19682" r="6021" b="8150"/>
          <a:stretch>
            <a:fillRect/>
          </a:stretch>
        </p:blipFill>
        <p:spPr bwMode="auto">
          <a:xfrm>
            <a:off x="1030288" y="1279525"/>
            <a:ext cx="6710362" cy="5038725"/>
          </a:xfrm>
          <a:prstGeom prst="rect">
            <a:avLst/>
          </a:prstGeom>
          <a:noFill/>
          <a:ln w="9525">
            <a:noFill/>
            <a:miter lim="800000"/>
            <a:headEnd/>
            <a:tailEnd/>
          </a:ln>
        </p:spPr>
      </p:pic>
      <p:sp>
        <p:nvSpPr>
          <p:cNvPr id="6" name="Rectangle 5"/>
          <p:cNvSpPr/>
          <p:nvPr/>
        </p:nvSpPr>
        <p:spPr>
          <a:xfrm>
            <a:off x="7613650" y="5229225"/>
            <a:ext cx="1279525" cy="1008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3317" name="Picture 2" descr="M:\Projects Mobility Forum\CREATE\Presentation\CREATE Standard Presentation\logos\adana.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627938" y="4221163"/>
            <a:ext cx="1120775" cy="720725"/>
          </a:xfrm>
          <a:prstGeom prst="rect">
            <a:avLst/>
          </a:prstGeom>
          <a:noFill/>
          <a:ln w="9525">
            <a:noFill/>
            <a:miter lim="800000"/>
            <a:headEnd/>
            <a:tailEnd/>
          </a:ln>
        </p:spPr>
      </p:pic>
      <p:pic>
        <p:nvPicPr>
          <p:cNvPr id="13318" name="Picture 3" descr="M:\Projects Mobility Forum\CREATE\Presentation\CREATE Standard Presentation\logos\berlin.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14338" y="3429000"/>
            <a:ext cx="1120775" cy="720725"/>
          </a:xfrm>
          <a:prstGeom prst="rect">
            <a:avLst/>
          </a:prstGeom>
          <a:noFill/>
          <a:ln w="9525">
            <a:noFill/>
            <a:miter lim="800000"/>
            <a:headEnd/>
            <a:tailEnd/>
          </a:ln>
        </p:spPr>
      </p:pic>
      <p:pic>
        <p:nvPicPr>
          <p:cNvPr id="13319" name="Picture 4" descr="M:\Projects Mobility Forum\CREATE\Presentation\CREATE Standard Presentation\logos\bucharest.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627938" y="2636838"/>
            <a:ext cx="1120775" cy="720725"/>
          </a:xfrm>
          <a:prstGeom prst="rect">
            <a:avLst/>
          </a:prstGeom>
          <a:noFill/>
          <a:ln w="9525">
            <a:noFill/>
            <a:miter lim="800000"/>
            <a:headEnd/>
            <a:tailEnd/>
          </a:ln>
        </p:spPr>
      </p:pic>
      <p:pic>
        <p:nvPicPr>
          <p:cNvPr id="13320" name="Picture 6" descr="M:\Projects Mobility Forum\CREATE\Presentation\CREATE Standard Presentation\logos\GAM.jpg"/>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627938" y="5013325"/>
            <a:ext cx="1120775" cy="719138"/>
          </a:xfrm>
          <a:prstGeom prst="rect">
            <a:avLst/>
          </a:prstGeom>
          <a:noFill/>
          <a:ln w="9525">
            <a:noFill/>
            <a:miter lim="800000"/>
            <a:headEnd/>
            <a:tailEnd/>
          </a:ln>
        </p:spPr>
      </p:pic>
      <p:pic>
        <p:nvPicPr>
          <p:cNvPr id="13321" name="Picture 7" descr="M:\Projects Mobility Forum\CREATE\Presentation\CREATE Standard Presentation\logos\iau.jp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14338" y="4221163"/>
            <a:ext cx="1120775" cy="720725"/>
          </a:xfrm>
          <a:prstGeom prst="rect">
            <a:avLst/>
          </a:prstGeom>
          <a:noFill/>
          <a:ln w="9525">
            <a:noFill/>
            <a:miter lim="800000"/>
            <a:headEnd/>
            <a:tailEnd/>
          </a:ln>
        </p:spPr>
      </p:pic>
      <p:pic>
        <p:nvPicPr>
          <p:cNvPr id="13322" name="Picture 8" descr="M:\Projects Mobility Forum\CREATE\Presentation\CREATE Standard Presentation\logos\skopje.jpg"/>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7627938" y="3429000"/>
            <a:ext cx="1120775" cy="720725"/>
          </a:xfrm>
          <a:prstGeom prst="rect">
            <a:avLst/>
          </a:prstGeom>
          <a:noFill/>
          <a:ln w="9525">
            <a:noFill/>
            <a:miter lim="800000"/>
            <a:headEnd/>
            <a:tailEnd/>
          </a:ln>
        </p:spPr>
      </p:pic>
      <p:pic>
        <p:nvPicPr>
          <p:cNvPr id="13323" name="Picture 9" descr="M:\Projects Mobility Forum\CREATE\Presentation\CREATE Standard Presentation\logos\talinn.jpg"/>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7627938" y="1844675"/>
            <a:ext cx="1120775" cy="720725"/>
          </a:xfrm>
          <a:prstGeom prst="rect">
            <a:avLst/>
          </a:prstGeom>
          <a:noFill/>
          <a:ln w="9525">
            <a:noFill/>
            <a:miter lim="800000"/>
            <a:headEnd/>
            <a:tailEnd/>
          </a:ln>
        </p:spPr>
      </p:pic>
      <p:pic>
        <p:nvPicPr>
          <p:cNvPr id="13324" name="Picture 2" descr="M:\Projects Mobility Forum\CREATE\Presentation\CREATE Standard Presentation\logos\boku.jpg"/>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14338" y="5013325"/>
            <a:ext cx="1120775" cy="719138"/>
          </a:xfrm>
          <a:prstGeom prst="rect">
            <a:avLst/>
          </a:prstGeom>
          <a:noFill/>
          <a:ln w="9525">
            <a:noFill/>
            <a:miter lim="800000"/>
            <a:headEnd/>
            <a:tailEnd/>
          </a:ln>
        </p:spPr>
      </p:pic>
      <p:pic>
        <p:nvPicPr>
          <p:cNvPr id="13325" name="Picture 5" descr="M:\Projects Mobility Forum\CREATE\Presentation\CREATE Standard Presentation\logos\copenhagen1.jpg"/>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414338" y="1844675"/>
            <a:ext cx="1120775" cy="720725"/>
          </a:xfrm>
          <a:prstGeom prst="rect">
            <a:avLst/>
          </a:prstGeom>
          <a:noFill/>
          <a:ln w="9525">
            <a:noFill/>
            <a:miter lim="800000"/>
            <a:headEnd/>
            <a:tailEnd/>
          </a:ln>
        </p:spPr>
      </p:pic>
      <p:pic>
        <p:nvPicPr>
          <p:cNvPr id="13326" name="Picture 10" descr="M:\Projects Mobility Forum\CREATE\Presentation\CREATE Standard Presentation\logos\TFL.jpg"/>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414338" y="2636838"/>
            <a:ext cx="1120775"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sz="3600" smtClean="0"/>
              <a:t>What is CREATE about? </a:t>
            </a:r>
            <a:endParaRPr lang="en-GB" smtClean="0"/>
          </a:p>
        </p:txBody>
      </p:sp>
      <p:sp>
        <p:nvSpPr>
          <p:cNvPr id="5" name="Content Placeholder 4"/>
          <p:cNvSpPr>
            <a:spLocks noGrp="1"/>
          </p:cNvSpPr>
          <p:nvPr>
            <p:ph idx="1"/>
          </p:nvPr>
        </p:nvSpPr>
        <p:spPr>
          <a:xfrm>
            <a:off x="457200" y="1600200"/>
            <a:ext cx="8229600" cy="3557588"/>
          </a:xfrm>
        </p:spPr>
        <p:txBody>
          <a:bodyPr rtlCol="0">
            <a:noAutofit/>
          </a:bodyPr>
          <a:lstStyle/>
          <a:p>
            <a:pPr marL="0" indent="0" eaLnBrk="1" fontAlgn="auto" hangingPunct="1">
              <a:spcAft>
                <a:spcPts val="0"/>
              </a:spcAft>
              <a:buFont typeface="Arial" panose="020B0604020202020204" pitchFamily="34" charset="0"/>
              <a:buNone/>
              <a:defRPr/>
            </a:pPr>
            <a:r>
              <a:rPr lang="en-GB" sz="2800" b="1" dirty="0"/>
              <a:t>A project for cities and with cities </a:t>
            </a:r>
            <a:endParaRPr lang="en-GB" sz="2800" b="1" dirty="0" smtClean="0"/>
          </a:p>
          <a:p>
            <a:pPr eaLnBrk="1" fontAlgn="auto" hangingPunct="1">
              <a:spcAft>
                <a:spcPts val="0"/>
              </a:spcAft>
              <a:buFont typeface="Arial" panose="020B0604020202020204" pitchFamily="34" charset="0"/>
              <a:buChar char="•"/>
              <a:defRPr/>
            </a:pPr>
            <a:r>
              <a:rPr lang="en-GB" sz="2600" dirty="0" smtClean="0"/>
              <a:t>The </a:t>
            </a:r>
            <a:r>
              <a:rPr lang="en-GB" sz="2600" dirty="0"/>
              <a:t>project addresses the challenging problems of dealing with car use faced by most cities in Europe and beyond. </a:t>
            </a:r>
            <a:endParaRPr lang="en-GB" sz="2600" dirty="0" smtClean="0"/>
          </a:p>
          <a:p>
            <a:pPr eaLnBrk="1" fontAlgn="auto" hangingPunct="1">
              <a:spcAft>
                <a:spcPts val="0"/>
              </a:spcAft>
              <a:buFont typeface="Arial" panose="020B0604020202020204" pitchFamily="34" charset="0"/>
              <a:buChar char="•"/>
              <a:defRPr/>
            </a:pPr>
            <a:r>
              <a:rPr lang="en-GB" sz="2600" dirty="0" smtClean="0"/>
              <a:t>It </a:t>
            </a:r>
            <a:r>
              <a:rPr lang="en-GB" sz="2600" dirty="0"/>
              <a:t>will </a:t>
            </a:r>
            <a:r>
              <a:rPr lang="en-GB" sz="2600" dirty="0" smtClean="0"/>
              <a:t>identify </a:t>
            </a:r>
            <a:r>
              <a:rPr lang="en-GB" sz="2600" dirty="0"/>
              <a:t>ways to deal with the consequences of future population growth and associated mobility densification, through new technologies, business models and social practices.</a:t>
            </a:r>
          </a:p>
        </p:txBody>
      </p:sp>
      <p:sp>
        <p:nvSpPr>
          <p:cNvPr id="15363" name="Footer Placeholder 3"/>
          <p:cNvSpPr>
            <a:spLocks noGrp="1"/>
          </p:cNvSpPr>
          <p:nvPr>
            <p:ph type="ftr"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GB" sz="3600" smtClean="0"/>
              <a:t>CREATE fundamental aim </a:t>
            </a:r>
            <a:endParaRPr lang="en-GB" smtClean="0"/>
          </a:p>
        </p:txBody>
      </p:sp>
      <p:sp>
        <p:nvSpPr>
          <p:cNvPr id="8" name="Content Placeholder 2"/>
          <p:cNvSpPr>
            <a:spLocks noGrp="1"/>
          </p:cNvSpPr>
          <p:nvPr>
            <p:ph idx="1"/>
          </p:nvPr>
        </p:nvSpPr>
        <p:spPr>
          <a:xfrm>
            <a:off x="457200" y="1600200"/>
            <a:ext cx="8229600" cy="3557588"/>
          </a:xfrm>
        </p:spPr>
        <p:txBody>
          <a:bodyPr rtlCol="0">
            <a:noAutofit/>
          </a:bodyPr>
          <a:lstStyle/>
          <a:p>
            <a:pPr marL="0" indent="0" eaLnBrk="1" fontAlgn="auto" hangingPunct="1">
              <a:spcAft>
                <a:spcPts val="0"/>
              </a:spcAft>
              <a:buFont typeface="Arial" panose="020B0604020202020204" pitchFamily="34" charset="0"/>
              <a:buNone/>
              <a:defRPr/>
            </a:pPr>
            <a:r>
              <a:rPr lang="en-GB" sz="2600" b="1" dirty="0" smtClean="0"/>
              <a:t>CREATE aims to establish : </a:t>
            </a:r>
          </a:p>
          <a:p>
            <a:pPr eaLnBrk="1" fontAlgn="auto" hangingPunct="1">
              <a:spcAft>
                <a:spcPts val="0"/>
              </a:spcAft>
              <a:buFont typeface="Arial" panose="020B0604020202020204" pitchFamily="34" charset="0"/>
              <a:buChar char="•"/>
              <a:defRPr/>
            </a:pPr>
            <a:r>
              <a:rPr lang="en-GB" sz="2600" dirty="0" smtClean="0"/>
              <a:t>which </a:t>
            </a:r>
            <a:r>
              <a:rPr lang="en-GB" sz="2600" dirty="0"/>
              <a:t>policies </a:t>
            </a:r>
            <a:r>
              <a:rPr lang="en-GB" sz="2600" dirty="0" smtClean="0"/>
              <a:t>are most </a:t>
            </a:r>
            <a:r>
              <a:rPr lang="en-GB" sz="2600" dirty="0"/>
              <a:t>effective at reducing congestion and promoting sustainable transport, </a:t>
            </a:r>
          </a:p>
          <a:p>
            <a:pPr eaLnBrk="1" fontAlgn="auto" hangingPunct="1">
              <a:spcAft>
                <a:spcPts val="0"/>
              </a:spcAft>
              <a:buFont typeface="Arial" panose="020B0604020202020204" pitchFamily="34" charset="0"/>
              <a:buChar char="•"/>
              <a:defRPr/>
            </a:pPr>
            <a:r>
              <a:rPr lang="en-GB" sz="2600" dirty="0"/>
              <a:t>whether such policies are transferable to other cities, and </a:t>
            </a:r>
          </a:p>
          <a:p>
            <a:pPr eaLnBrk="1" fontAlgn="auto" hangingPunct="1">
              <a:spcAft>
                <a:spcPts val="0"/>
              </a:spcAft>
              <a:buFont typeface="Arial" panose="020B0604020202020204" pitchFamily="34" charset="0"/>
              <a:buChar char="•"/>
              <a:defRPr/>
            </a:pPr>
            <a:r>
              <a:rPr lang="en-GB" sz="2600" dirty="0"/>
              <a:t>how cities are going to respond to the challenges of rapid population growth and new transport technologies in the future</a:t>
            </a:r>
            <a:r>
              <a:rPr lang="en-GB" sz="2600" dirty="0" smtClean="0"/>
              <a:t>.</a:t>
            </a:r>
            <a:endParaRPr lang="en-GB" sz="2600" dirty="0"/>
          </a:p>
        </p:txBody>
      </p:sp>
      <p:sp>
        <p:nvSpPr>
          <p:cNvPr id="17411" name="Footer Placeholder 3"/>
          <p:cNvSpPr>
            <a:spLocks noGrp="1"/>
          </p:cNvSpPr>
          <p:nvPr>
            <p:ph type="ftr"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GB" sz="3600" smtClean="0"/>
              <a:t>CREATE primary goal</a:t>
            </a:r>
          </a:p>
        </p:txBody>
      </p:sp>
      <p:sp>
        <p:nvSpPr>
          <p:cNvPr id="3" name="Content Placeholder 2"/>
          <p:cNvSpPr>
            <a:spLocks noGrp="1"/>
          </p:cNvSpPr>
          <p:nvPr>
            <p:ph idx="1"/>
          </p:nvPr>
        </p:nvSpPr>
        <p:spPr>
          <a:xfrm>
            <a:off x="457200" y="1600200"/>
            <a:ext cx="8229600" cy="3557588"/>
          </a:xfrm>
        </p:spPr>
        <p:txBody>
          <a:bodyPr rtlCol="0">
            <a:noAutofit/>
          </a:bodyPr>
          <a:lstStyle/>
          <a:p>
            <a:pPr marL="0" indent="0" eaLnBrk="1" fontAlgn="auto" hangingPunct="1">
              <a:spcAft>
                <a:spcPts val="0"/>
              </a:spcAft>
              <a:buFont typeface="Arial" panose="020B0604020202020204" pitchFamily="34" charset="0"/>
              <a:buNone/>
              <a:defRPr/>
            </a:pPr>
            <a:r>
              <a:rPr lang="en-GB" sz="2600" dirty="0" smtClean="0"/>
              <a:t>CREATE  searches to inform </a:t>
            </a:r>
            <a:r>
              <a:rPr lang="en-GB" sz="2600" dirty="0"/>
              <a:t>cities on how best </a:t>
            </a:r>
            <a:r>
              <a:rPr lang="en-GB" sz="2600" dirty="0" smtClean="0"/>
              <a:t>to</a:t>
            </a:r>
          </a:p>
          <a:p>
            <a:pPr eaLnBrk="1" fontAlgn="auto" hangingPunct="1">
              <a:spcAft>
                <a:spcPts val="0"/>
              </a:spcAft>
              <a:buFont typeface="Arial" panose="020B0604020202020204" pitchFamily="34" charset="0"/>
              <a:buChar char="•"/>
              <a:defRPr/>
            </a:pPr>
            <a:r>
              <a:rPr lang="en-GB" sz="2600" b="1" dirty="0" smtClean="0"/>
              <a:t>reduce </a:t>
            </a:r>
            <a:r>
              <a:rPr lang="en-GB" sz="2600" b="1" dirty="0"/>
              <a:t>congestion</a:t>
            </a:r>
            <a:r>
              <a:rPr lang="en-GB" sz="2600" dirty="0"/>
              <a:t> </a:t>
            </a:r>
            <a:r>
              <a:rPr lang="en-GB" sz="2600" dirty="0" smtClean="0"/>
              <a:t>and</a:t>
            </a:r>
          </a:p>
          <a:p>
            <a:pPr eaLnBrk="1" fontAlgn="auto" hangingPunct="1">
              <a:spcAft>
                <a:spcPts val="0"/>
              </a:spcAft>
              <a:buFont typeface="Arial" panose="020B0604020202020204" pitchFamily="34" charset="0"/>
              <a:buChar char="•"/>
              <a:defRPr/>
            </a:pPr>
            <a:r>
              <a:rPr lang="en-GB" sz="2600" b="1" dirty="0" smtClean="0"/>
              <a:t>improve </a:t>
            </a:r>
            <a:r>
              <a:rPr lang="en-GB" sz="2600" b="1" dirty="0"/>
              <a:t>transport network performance </a:t>
            </a:r>
            <a:endParaRPr lang="en-GB" sz="2600" b="1" dirty="0" smtClean="0"/>
          </a:p>
          <a:p>
            <a:pPr marL="0" indent="0" eaLnBrk="1" fontAlgn="auto" hangingPunct="1">
              <a:spcAft>
                <a:spcPts val="0"/>
              </a:spcAft>
              <a:buFont typeface="Arial" panose="020B0604020202020204" pitchFamily="34" charset="0"/>
              <a:buNone/>
              <a:defRPr/>
            </a:pPr>
            <a:r>
              <a:rPr lang="en-GB" sz="2600" dirty="0" smtClean="0"/>
              <a:t>by </a:t>
            </a:r>
          </a:p>
          <a:p>
            <a:pPr eaLnBrk="1" fontAlgn="auto" hangingPunct="1">
              <a:spcAft>
                <a:spcPts val="0"/>
              </a:spcAft>
              <a:buFont typeface="Arial" panose="020B0604020202020204" pitchFamily="34" charset="0"/>
              <a:buChar char="•"/>
              <a:defRPr/>
            </a:pPr>
            <a:r>
              <a:rPr lang="en-GB" sz="2600" dirty="0" smtClean="0"/>
              <a:t>lowering </a:t>
            </a:r>
            <a:r>
              <a:rPr lang="en-GB" sz="2600" dirty="0"/>
              <a:t>levels of car use </a:t>
            </a:r>
            <a:r>
              <a:rPr lang="en-GB" sz="2000" dirty="0"/>
              <a:t>(or moderating the rate of growth in rapidly developing economies</a:t>
            </a:r>
            <a:r>
              <a:rPr lang="en-GB" sz="2000" dirty="0" smtClean="0"/>
              <a:t>),</a:t>
            </a:r>
          </a:p>
          <a:p>
            <a:pPr eaLnBrk="1" fontAlgn="auto" hangingPunct="1">
              <a:spcAft>
                <a:spcPts val="0"/>
              </a:spcAft>
              <a:buFont typeface="Arial" panose="020B0604020202020204" pitchFamily="34" charset="0"/>
              <a:buChar char="•"/>
              <a:defRPr/>
            </a:pPr>
            <a:r>
              <a:rPr lang="en-GB" sz="2600" dirty="0" smtClean="0"/>
              <a:t>encouraging </a:t>
            </a:r>
            <a:r>
              <a:rPr lang="en-GB" sz="2600" dirty="0"/>
              <a:t>sustainable mobility </a:t>
            </a:r>
            <a:r>
              <a:rPr lang="en-GB" sz="2600" dirty="0" smtClean="0"/>
              <a:t>and</a:t>
            </a:r>
          </a:p>
          <a:p>
            <a:pPr eaLnBrk="1" fontAlgn="auto" hangingPunct="1">
              <a:spcAft>
                <a:spcPts val="0"/>
              </a:spcAft>
              <a:buFont typeface="Arial" panose="020B0604020202020204" pitchFamily="34" charset="0"/>
              <a:buChar char="•"/>
              <a:defRPr/>
            </a:pPr>
            <a:r>
              <a:rPr lang="en-GB" sz="2600" dirty="0" smtClean="0"/>
              <a:t>becoming </a:t>
            </a:r>
            <a:r>
              <a:rPr lang="en-GB" sz="2600" dirty="0"/>
              <a:t>a liveable city. </a:t>
            </a:r>
          </a:p>
          <a:p>
            <a:pPr eaLnBrk="1" fontAlgn="auto" hangingPunct="1">
              <a:spcAft>
                <a:spcPts val="0"/>
              </a:spcAft>
              <a:buFont typeface="Arial" panose="020B0604020202020204" pitchFamily="34" charset="0"/>
              <a:buChar char="•"/>
              <a:defRPr/>
            </a:pPr>
            <a:endParaRPr lang="en-GB" sz="2600" dirty="0"/>
          </a:p>
        </p:txBody>
      </p:sp>
      <p:sp>
        <p:nvSpPr>
          <p:cNvPr id="19459" name="Footer Placeholder 3"/>
          <p:cNvSpPr>
            <a:spLocks noGrp="1"/>
          </p:cNvSpPr>
          <p:nvPr>
            <p:ph type="ftr"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fr-BE" sz="3600" smtClean="0"/>
              <a:t>A CREATE-ive </a:t>
            </a:r>
            <a:r>
              <a:rPr lang="en-US" sz="3600" smtClean="0"/>
              <a:t>approach </a:t>
            </a:r>
            <a:endParaRPr lang="en-US" smtClean="0"/>
          </a:p>
        </p:txBody>
      </p:sp>
      <p:sp>
        <p:nvSpPr>
          <p:cNvPr id="7" name="Content Placeholder 6"/>
          <p:cNvSpPr>
            <a:spLocks noGrp="1"/>
          </p:cNvSpPr>
          <p:nvPr>
            <p:ph idx="1"/>
          </p:nvPr>
        </p:nvSpPr>
        <p:spPr>
          <a:xfrm>
            <a:off x="457200" y="1600200"/>
            <a:ext cx="8229600" cy="3557588"/>
          </a:xfrm>
        </p:spPr>
        <p:txBody>
          <a:bodyPr rtlCol="0">
            <a:noAutofit/>
          </a:bodyPr>
          <a:lstStyle/>
          <a:p>
            <a:pPr marL="0" indent="0" eaLnBrk="1" fontAlgn="auto" hangingPunct="1">
              <a:spcAft>
                <a:spcPts val="0"/>
              </a:spcAft>
              <a:buFont typeface="Arial" panose="020B0604020202020204" pitchFamily="34" charset="0"/>
              <a:buNone/>
              <a:defRPr/>
            </a:pPr>
            <a:r>
              <a:rPr lang="en-GB" sz="2600" b="1" dirty="0" smtClean="0"/>
              <a:t>CREATE </a:t>
            </a:r>
            <a:r>
              <a:rPr lang="en-GB" sz="2600" b="1" dirty="0"/>
              <a:t>helps cities to </a:t>
            </a:r>
            <a:endParaRPr lang="en-GB" sz="2600" b="1" dirty="0" smtClean="0"/>
          </a:p>
          <a:p>
            <a:pPr eaLnBrk="1" fontAlgn="auto" hangingPunct="1">
              <a:spcAft>
                <a:spcPts val="0"/>
              </a:spcAft>
              <a:buFont typeface="Arial" panose="020B0604020202020204" pitchFamily="34" charset="0"/>
              <a:buChar char="•"/>
              <a:defRPr/>
            </a:pPr>
            <a:r>
              <a:rPr lang="en-GB" sz="2600" dirty="0" smtClean="0"/>
              <a:t>decouple </a:t>
            </a:r>
            <a:r>
              <a:rPr lang="en-GB" sz="2600" dirty="0"/>
              <a:t>economic growth and high mobility from traffic </a:t>
            </a:r>
            <a:r>
              <a:rPr lang="en-GB" sz="2600" dirty="0" smtClean="0"/>
              <a:t>growth</a:t>
            </a:r>
          </a:p>
          <a:p>
            <a:pPr eaLnBrk="1" fontAlgn="auto" hangingPunct="1">
              <a:spcAft>
                <a:spcPts val="0"/>
              </a:spcAft>
              <a:buFont typeface="Arial" panose="020B0604020202020204" pitchFamily="34" charset="0"/>
              <a:buChar char="•"/>
              <a:defRPr/>
            </a:pPr>
            <a:r>
              <a:rPr lang="en-GB" sz="2600" dirty="0" smtClean="0"/>
              <a:t>create </a:t>
            </a:r>
            <a:r>
              <a:rPr lang="en-GB" sz="2600" dirty="0"/>
              <a:t>a sustainable transport </a:t>
            </a:r>
            <a:r>
              <a:rPr lang="en-GB" sz="2600" dirty="0" smtClean="0"/>
              <a:t>system</a:t>
            </a:r>
          </a:p>
          <a:p>
            <a:pPr marL="0" indent="0" eaLnBrk="1" fontAlgn="auto" hangingPunct="1">
              <a:spcAft>
                <a:spcPts val="0"/>
              </a:spcAft>
              <a:buFont typeface="Arial" panose="020B0604020202020204" pitchFamily="34" charset="0"/>
              <a:buNone/>
              <a:defRPr/>
            </a:pPr>
            <a:endParaRPr lang="en-GB" sz="2600" dirty="0" smtClean="0"/>
          </a:p>
          <a:p>
            <a:pPr marL="0" indent="0" eaLnBrk="1" fontAlgn="auto" hangingPunct="1">
              <a:spcAft>
                <a:spcPts val="0"/>
              </a:spcAft>
              <a:buFont typeface="Arial" panose="020B0604020202020204" pitchFamily="34" charset="0"/>
              <a:buNone/>
              <a:defRPr/>
            </a:pPr>
            <a:r>
              <a:rPr lang="en-GB" sz="2600" dirty="0" smtClean="0"/>
              <a:t>Most </a:t>
            </a:r>
            <a:r>
              <a:rPr lang="en-GB" sz="2600" dirty="0"/>
              <a:t>cities around the world are at different stages of an </a:t>
            </a:r>
            <a:r>
              <a:rPr lang="en-GB" sz="2600" b="1" dirty="0"/>
              <a:t>evolutionary transport policy development </a:t>
            </a:r>
            <a:r>
              <a:rPr lang="en-GB" sz="2600" b="1" dirty="0" smtClean="0"/>
              <a:t>process</a:t>
            </a:r>
            <a:r>
              <a:rPr lang="en-GB" sz="2600" dirty="0" smtClean="0"/>
              <a:t>…</a:t>
            </a:r>
            <a:endParaRPr lang="en-GB" sz="2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fr-BE" sz="3600" smtClean="0"/>
              <a:t>Stage 1 Cities </a:t>
            </a:r>
            <a:endParaRPr lang="en-GB" smtClean="0"/>
          </a:p>
        </p:txBody>
      </p:sp>
      <p:sp>
        <p:nvSpPr>
          <p:cNvPr id="23554" name="Footer Placeholder 3"/>
          <p:cNvSpPr>
            <a:spLocks noGrp="1"/>
          </p:cNvSpPr>
          <p:nvPr>
            <p:ph type="ftr"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smtClean="0"/>
          </a:p>
        </p:txBody>
      </p:sp>
      <p:pic>
        <p:nvPicPr>
          <p:cNvPr id="6146" name="Picture 2"/>
          <p:cNvPicPr>
            <a:picLocks noGrp="1" noChangeAspect="1" noChangeArrowheads="1"/>
          </p:cNvPicPr>
          <p:nvPr>
            <p:ph idx="1"/>
          </p:nvPr>
        </p:nvPicPr>
        <p:blipFill>
          <a:blip r:embed="rId3"/>
          <a:srcRect/>
          <a:stretch>
            <a:fillRect/>
          </a:stretch>
        </p:blipFill>
        <p:spPr>
          <a:xfrm>
            <a:off x="915988" y="1360488"/>
            <a:ext cx="7312025" cy="2700337"/>
          </a:xfrm>
        </p:spPr>
      </p:pic>
      <p:sp>
        <p:nvSpPr>
          <p:cNvPr id="23556" name="TextBox 4"/>
          <p:cNvSpPr txBox="1">
            <a:spLocks noChangeArrowheads="1"/>
          </p:cNvSpPr>
          <p:nvPr/>
        </p:nvSpPr>
        <p:spPr bwMode="auto">
          <a:xfrm>
            <a:off x="457200" y="4149725"/>
            <a:ext cx="8229600" cy="1568450"/>
          </a:xfrm>
          <a:prstGeom prst="rect">
            <a:avLst/>
          </a:prstGeom>
          <a:noFill/>
          <a:ln w="9525">
            <a:noFill/>
            <a:miter lim="800000"/>
            <a:headEnd/>
            <a:tailEnd/>
          </a:ln>
        </p:spPr>
        <p:txBody>
          <a:bodyPr>
            <a:spAutoFit/>
          </a:bodyPr>
          <a:lstStyle/>
          <a:p>
            <a:r>
              <a:rPr lang="en-GB" sz="2400">
                <a:latin typeface="Century Gothic" pitchFamily="34" charset="0"/>
              </a:rPr>
              <a:t>Cities with “pro-car” policies are characterized by rapid urban economic growth linked to the growth of car ownership and use. They prioritise major road building and new car parking.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1404</TotalTime>
  <Words>1672</Words>
  <Application>Microsoft Office PowerPoint</Application>
  <PresentationFormat>On-screen Show (4:3)</PresentationFormat>
  <Paragraphs>187</Paragraphs>
  <Slides>25</Slides>
  <Notes>25</Notes>
  <HiddenSlides>0</HiddenSlides>
  <MMClips>0</MMClips>
  <ScaleCrop>false</ScaleCrop>
  <HeadingPairs>
    <vt:vector size="6" baseType="variant">
      <vt:variant>
        <vt:lpstr>Fonturi utilizate</vt:lpstr>
      </vt:variant>
      <vt:variant>
        <vt:i4>5</vt:i4>
      </vt:variant>
      <vt:variant>
        <vt:lpstr>Şablon formă</vt:lpstr>
      </vt:variant>
      <vt:variant>
        <vt:i4>5</vt:i4>
      </vt:variant>
      <vt:variant>
        <vt:lpstr>Titluri diapozitive</vt:lpstr>
      </vt:variant>
      <vt:variant>
        <vt:i4>25</vt:i4>
      </vt:variant>
    </vt:vector>
  </HeadingPairs>
  <TitlesOfParts>
    <vt:vector size="35" baseType="lpstr">
      <vt:lpstr>Arial</vt:lpstr>
      <vt:lpstr>Century Gothic</vt:lpstr>
      <vt:lpstr>Calibri</vt:lpstr>
      <vt:lpstr>Wingdings</vt:lpstr>
      <vt:lpstr>+mj-lt</vt:lpstr>
      <vt:lpstr>Office Theme</vt:lpstr>
      <vt:lpstr>Office Theme</vt:lpstr>
      <vt:lpstr>Office Theme</vt:lpstr>
      <vt:lpstr>Office Theme</vt:lpstr>
      <vt:lpstr>Office Theme</vt:lpstr>
      <vt:lpstr>“Congestion Reduction in Europe: Advancing Transport Efficiency”</vt:lpstr>
      <vt:lpstr>  Context</vt:lpstr>
      <vt:lpstr>18 Partners from 11 Countries</vt:lpstr>
      <vt:lpstr>10 European and Euro-Med Cities</vt:lpstr>
      <vt:lpstr>What is CREATE about? </vt:lpstr>
      <vt:lpstr>CREATE fundamental aim </vt:lpstr>
      <vt:lpstr>CREATE primary goal</vt:lpstr>
      <vt:lpstr>A CREATE-ive approach </vt:lpstr>
      <vt:lpstr>Stage 1 Cities </vt:lpstr>
      <vt:lpstr>Stage 2 Cities </vt:lpstr>
      <vt:lpstr>Stage 3 Cities </vt:lpstr>
      <vt:lpstr>Can this evolutionary/learning process  be short-circuited?  </vt:lpstr>
      <vt:lpstr>Objectives</vt:lpstr>
      <vt:lpstr>Positioning of the project</vt:lpstr>
      <vt:lpstr>Methodological approach </vt:lpstr>
      <vt:lpstr>Diapozitivul 16</vt:lpstr>
      <vt:lpstr>Diapozitivul 17</vt:lpstr>
      <vt:lpstr>Diapozitivul 18</vt:lpstr>
      <vt:lpstr>Diapozitivul 19</vt:lpstr>
      <vt:lpstr>Diapozitivul 20</vt:lpstr>
      <vt:lpstr>Diapozitivul 21</vt:lpstr>
      <vt:lpstr>Primary Outputs</vt:lpstr>
      <vt:lpstr>Intended Impacts</vt:lpstr>
      <vt:lpstr>Diapozitivul 24</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Eurocities Projects Intern</dc:creator>
  <cp:lastModifiedBy>mmihaescu</cp:lastModifiedBy>
  <cp:revision>118</cp:revision>
  <dcterms:created xsi:type="dcterms:W3CDTF">2015-09-17T14:41:10Z</dcterms:created>
  <dcterms:modified xsi:type="dcterms:W3CDTF">2017-01-13T10:32:48Z</dcterms:modified>
</cp:coreProperties>
</file>